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8"/>
  </p:notesMasterIdLst>
  <p:handoutMasterIdLst>
    <p:handoutMasterId r:id="rId39"/>
  </p:handoutMasterIdLst>
  <p:sldIdLst>
    <p:sldId id="314" r:id="rId5"/>
    <p:sldId id="315" r:id="rId6"/>
    <p:sldId id="317" r:id="rId7"/>
    <p:sldId id="336" r:id="rId8"/>
    <p:sldId id="321" r:id="rId9"/>
    <p:sldId id="341" r:id="rId10"/>
    <p:sldId id="333" r:id="rId11"/>
    <p:sldId id="340" r:id="rId12"/>
    <p:sldId id="338" r:id="rId13"/>
    <p:sldId id="337" r:id="rId14"/>
    <p:sldId id="339" r:id="rId15"/>
    <p:sldId id="269" r:id="rId16"/>
    <p:sldId id="323" r:id="rId17"/>
    <p:sldId id="334" r:id="rId18"/>
    <p:sldId id="293" r:id="rId19"/>
    <p:sldId id="288" r:id="rId20"/>
    <p:sldId id="290" r:id="rId21"/>
    <p:sldId id="301" r:id="rId22"/>
    <p:sldId id="302" r:id="rId23"/>
    <p:sldId id="289" r:id="rId24"/>
    <p:sldId id="292" r:id="rId25"/>
    <p:sldId id="291" r:id="rId26"/>
    <p:sldId id="304" r:id="rId27"/>
    <p:sldId id="312" r:id="rId28"/>
    <p:sldId id="308" r:id="rId29"/>
    <p:sldId id="332" r:id="rId30"/>
    <p:sldId id="343" r:id="rId31"/>
    <p:sldId id="307" r:id="rId32"/>
    <p:sldId id="335" r:id="rId33"/>
    <p:sldId id="342" r:id="rId34"/>
    <p:sldId id="345" r:id="rId35"/>
    <p:sldId id="344" r:id="rId36"/>
    <p:sldId id="30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6239B3-2167-4FED-9D4E-CBBED573EB50}" v="16" dt="2024-11-29T02:24:29.451"/>
    <p1510:client id="{9D3402FE-9144-9606-E20F-18CE760FC0BE}" v="171" dt="2024-11-29T02:47:11.338"/>
    <p1510:client id="{DA190384-557E-A272-A8A3-4E9D3B525F03}" v="466" dt="2024-11-29T04:59:24.287"/>
    <p1510:client id="{EA4083FF-0F50-DE8C-71DE-F52A258EFD44}" v="164" dt="2024-11-29T03:13:10.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059" autoAdjust="0"/>
  </p:normalViewPr>
  <p:slideViewPr>
    <p:cSldViewPr snapToGrid="0">
      <p:cViewPr varScale="1">
        <p:scale>
          <a:sx n="55" d="100"/>
          <a:sy n="55" d="100"/>
        </p:scale>
        <p:origin x="1714" y="43"/>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A653D-4F6D-4C40-B946-5745281AE5CD}"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24C2A977-C817-4757-B21F-995460C479B7}">
      <dgm:prSet/>
      <dgm:spPr/>
      <dgm:t>
        <a:bodyPr/>
        <a:lstStyle/>
        <a:p>
          <a:r>
            <a:rPr lang="en-US" b="1"/>
            <a:t>Parameter 1:</a:t>
          </a:r>
          <a:endParaRPr lang="en-US"/>
        </a:p>
      </dgm:t>
    </dgm:pt>
    <dgm:pt modelId="{625E228E-9762-4BC9-B231-5A30BF1EFC0A}" type="parTrans" cxnId="{2C43893D-01CE-4C4F-B157-5FBCEDEDE40B}">
      <dgm:prSet/>
      <dgm:spPr/>
      <dgm:t>
        <a:bodyPr/>
        <a:lstStyle/>
        <a:p>
          <a:endParaRPr lang="en-US"/>
        </a:p>
      </dgm:t>
    </dgm:pt>
    <dgm:pt modelId="{C6A57DDA-67B0-4294-B5FC-3B8697607128}" type="sibTrans" cxnId="{2C43893D-01CE-4C4F-B157-5FBCEDEDE40B}">
      <dgm:prSet/>
      <dgm:spPr/>
      <dgm:t>
        <a:bodyPr/>
        <a:lstStyle/>
        <a:p>
          <a:endParaRPr lang="en-US"/>
        </a:p>
      </dgm:t>
    </dgm:pt>
    <dgm:pt modelId="{127D636A-FBCC-47DD-A34F-200647428F51}">
      <dgm:prSet/>
      <dgm:spPr/>
      <dgm:t>
        <a:bodyPr/>
        <a:lstStyle/>
        <a:p>
          <a:r>
            <a:rPr lang="en-US"/>
            <a:t>Age</a:t>
          </a:r>
        </a:p>
      </dgm:t>
    </dgm:pt>
    <dgm:pt modelId="{57082538-5E4F-4B4C-BF03-0C3EB191EEFC}" type="parTrans" cxnId="{E09962F7-8D0F-4DAF-B955-354E69F774D2}">
      <dgm:prSet/>
      <dgm:spPr/>
      <dgm:t>
        <a:bodyPr/>
        <a:lstStyle/>
        <a:p>
          <a:endParaRPr lang="en-US"/>
        </a:p>
      </dgm:t>
    </dgm:pt>
    <dgm:pt modelId="{AF437855-2934-4993-A198-22E0B01DAD16}" type="sibTrans" cxnId="{E09962F7-8D0F-4DAF-B955-354E69F774D2}">
      <dgm:prSet/>
      <dgm:spPr/>
      <dgm:t>
        <a:bodyPr/>
        <a:lstStyle/>
        <a:p>
          <a:endParaRPr lang="en-US"/>
        </a:p>
      </dgm:t>
    </dgm:pt>
    <dgm:pt modelId="{58F70808-343C-4579-941C-486AB37BEDFD}">
      <dgm:prSet/>
      <dgm:spPr/>
      <dgm:t>
        <a:bodyPr/>
        <a:lstStyle/>
        <a:p>
          <a:r>
            <a:rPr lang="en-US"/>
            <a:t>Gender</a:t>
          </a:r>
        </a:p>
      </dgm:t>
    </dgm:pt>
    <dgm:pt modelId="{95BBD7B3-98A6-4EA6-ABD9-06665F0E288E}" type="parTrans" cxnId="{37C6723F-8562-47C7-A790-DEB59E16AE3C}">
      <dgm:prSet/>
      <dgm:spPr/>
      <dgm:t>
        <a:bodyPr/>
        <a:lstStyle/>
        <a:p>
          <a:endParaRPr lang="en-US"/>
        </a:p>
      </dgm:t>
    </dgm:pt>
    <dgm:pt modelId="{1A18466F-FFC6-4BF5-AE84-7002D15C7BD0}" type="sibTrans" cxnId="{37C6723F-8562-47C7-A790-DEB59E16AE3C}">
      <dgm:prSet/>
      <dgm:spPr/>
      <dgm:t>
        <a:bodyPr/>
        <a:lstStyle/>
        <a:p>
          <a:endParaRPr lang="en-US"/>
        </a:p>
      </dgm:t>
    </dgm:pt>
    <dgm:pt modelId="{534B2240-0C7F-4744-8ABC-94F3CC71E59E}">
      <dgm:prSet/>
      <dgm:spPr/>
      <dgm:t>
        <a:bodyPr/>
        <a:lstStyle/>
        <a:p>
          <a:r>
            <a:rPr lang="en-US"/>
            <a:t>Driving Experience</a:t>
          </a:r>
        </a:p>
      </dgm:t>
    </dgm:pt>
    <dgm:pt modelId="{323CCC80-7850-4663-967C-CBAA3C9FA0D7}" type="parTrans" cxnId="{A1C01B5E-9210-4386-B30B-4909B93B681F}">
      <dgm:prSet/>
      <dgm:spPr/>
      <dgm:t>
        <a:bodyPr/>
        <a:lstStyle/>
        <a:p>
          <a:endParaRPr lang="en-US"/>
        </a:p>
      </dgm:t>
    </dgm:pt>
    <dgm:pt modelId="{EB95D9C7-5510-4A7B-A7A7-6F67BA9A80E8}" type="sibTrans" cxnId="{A1C01B5E-9210-4386-B30B-4909B93B681F}">
      <dgm:prSet/>
      <dgm:spPr/>
      <dgm:t>
        <a:bodyPr/>
        <a:lstStyle/>
        <a:p>
          <a:endParaRPr lang="en-US"/>
        </a:p>
      </dgm:t>
    </dgm:pt>
    <dgm:pt modelId="{81E1784C-BA2C-43D8-9ECC-408230ADFD10}">
      <dgm:prSet/>
      <dgm:spPr/>
      <dgm:t>
        <a:bodyPr/>
        <a:lstStyle/>
        <a:p>
          <a:r>
            <a:rPr lang="en-US"/>
            <a:t>Education</a:t>
          </a:r>
        </a:p>
      </dgm:t>
    </dgm:pt>
    <dgm:pt modelId="{23EFD6AF-3C9D-482F-A3B1-B7F02750CB6B}" type="parTrans" cxnId="{4A9449CA-7872-4226-8075-0B437E1B3FA2}">
      <dgm:prSet/>
      <dgm:spPr/>
      <dgm:t>
        <a:bodyPr/>
        <a:lstStyle/>
        <a:p>
          <a:endParaRPr lang="en-US"/>
        </a:p>
      </dgm:t>
    </dgm:pt>
    <dgm:pt modelId="{7E369EF0-5720-4F06-A46E-EE49C444C5E2}" type="sibTrans" cxnId="{4A9449CA-7872-4226-8075-0B437E1B3FA2}">
      <dgm:prSet/>
      <dgm:spPr/>
      <dgm:t>
        <a:bodyPr/>
        <a:lstStyle/>
        <a:p>
          <a:endParaRPr lang="en-US"/>
        </a:p>
      </dgm:t>
    </dgm:pt>
    <dgm:pt modelId="{AF6D77DD-1B05-4899-89B1-85685ED5D89C}">
      <dgm:prSet/>
      <dgm:spPr/>
      <dgm:t>
        <a:bodyPr/>
        <a:lstStyle/>
        <a:p>
          <a:r>
            <a:rPr lang="en-US" b="1"/>
            <a:t>Parameter 2:</a:t>
          </a:r>
          <a:endParaRPr lang="en-US"/>
        </a:p>
      </dgm:t>
    </dgm:pt>
    <dgm:pt modelId="{8676D465-1239-4A7D-8E4F-AD9867FC2BAE}" type="parTrans" cxnId="{26BC5DE0-1811-42BB-A84E-9102A88C2260}">
      <dgm:prSet/>
      <dgm:spPr/>
      <dgm:t>
        <a:bodyPr/>
        <a:lstStyle/>
        <a:p>
          <a:endParaRPr lang="en-US"/>
        </a:p>
      </dgm:t>
    </dgm:pt>
    <dgm:pt modelId="{13EE541C-DBA3-4BB4-AA57-88B5838B9E8B}" type="sibTrans" cxnId="{26BC5DE0-1811-42BB-A84E-9102A88C2260}">
      <dgm:prSet/>
      <dgm:spPr/>
      <dgm:t>
        <a:bodyPr/>
        <a:lstStyle/>
        <a:p>
          <a:endParaRPr lang="en-US"/>
        </a:p>
      </dgm:t>
    </dgm:pt>
    <dgm:pt modelId="{17894F59-62B7-49BF-BDE3-C58CE76FA609}">
      <dgm:prSet/>
      <dgm:spPr/>
      <dgm:t>
        <a:bodyPr/>
        <a:lstStyle/>
        <a:p>
          <a:r>
            <a:rPr lang="en-US"/>
            <a:t>Income</a:t>
          </a:r>
        </a:p>
      </dgm:t>
    </dgm:pt>
    <dgm:pt modelId="{E1F4EC96-5411-42BE-B24E-3D22250BFC1E}" type="parTrans" cxnId="{C0CA53F5-6C42-4F27-BF46-0E860F2EFF07}">
      <dgm:prSet/>
      <dgm:spPr/>
      <dgm:t>
        <a:bodyPr/>
        <a:lstStyle/>
        <a:p>
          <a:endParaRPr lang="en-US"/>
        </a:p>
      </dgm:t>
    </dgm:pt>
    <dgm:pt modelId="{27282500-F39E-4C96-955A-FA2817572528}" type="sibTrans" cxnId="{C0CA53F5-6C42-4F27-BF46-0E860F2EFF07}">
      <dgm:prSet/>
      <dgm:spPr/>
      <dgm:t>
        <a:bodyPr/>
        <a:lstStyle/>
        <a:p>
          <a:endParaRPr lang="en-US"/>
        </a:p>
      </dgm:t>
    </dgm:pt>
    <dgm:pt modelId="{41C67EFD-DE01-407B-B442-C3C2CBCDD8DD}">
      <dgm:prSet/>
      <dgm:spPr/>
      <dgm:t>
        <a:bodyPr/>
        <a:lstStyle/>
        <a:p>
          <a:r>
            <a:rPr lang="en-US"/>
            <a:t>Credit Score</a:t>
          </a:r>
        </a:p>
      </dgm:t>
    </dgm:pt>
    <dgm:pt modelId="{52C8028F-E0CE-4736-9ACA-A92DE95698C9}" type="parTrans" cxnId="{E1A07A35-64C8-4E34-BF9F-23E546769DCE}">
      <dgm:prSet/>
      <dgm:spPr/>
      <dgm:t>
        <a:bodyPr/>
        <a:lstStyle/>
        <a:p>
          <a:endParaRPr lang="en-US"/>
        </a:p>
      </dgm:t>
    </dgm:pt>
    <dgm:pt modelId="{E5846B31-D96C-4B55-8DE5-1AC5779DC66B}" type="sibTrans" cxnId="{E1A07A35-64C8-4E34-BF9F-23E546769DCE}">
      <dgm:prSet/>
      <dgm:spPr/>
      <dgm:t>
        <a:bodyPr/>
        <a:lstStyle/>
        <a:p>
          <a:endParaRPr lang="en-US"/>
        </a:p>
      </dgm:t>
    </dgm:pt>
    <dgm:pt modelId="{AE971935-43AF-4043-87B3-309AF4D99348}">
      <dgm:prSet/>
      <dgm:spPr/>
      <dgm:t>
        <a:bodyPr/>
        <a:lstStyle/>
        <a:p>
          <a:r>
            <a:rPr lang="en-US"/>
            <a:t>Vehicle Ownership</a:t>
          </a:r>
        </a:p>
      </dgm:t>
    </dgm:pt>
    <dgm:pt modelId="{09F1BC04-4CB0-4FDC-A7F9-94CEBDB44714}" type="parTrans" cxnId="{66F2AE6E-156F-4242-AC9B-358A180D09D0}">
      <dgm:prSet/>
      <dgm:spPr/>
      <dgm:t>
        <a:bodyPr/>
        <a:lstStyle/>
        <a:p>
          <a:endParaRPr lang="en-US"/>
        </a:p>
      </dgm:t>
    </dgm:pt>
    <dgm:pt modelId="{52AD0DA7-7B09-41A2-8919-B4FBE2C1DF42}" type="sibTrans" cxnId="{66F2AE6E-156F-4242-AC9B-358A180D09D0}">
      <dgm:prSet/>
      <dgm:spPr/>
      <dgm:t>
        <a:bodyPr/>
        <a:lstStyle/>
        <a:p>
          <a:endParaRPr lang="en-US"/>
        </a:p>
      </dgm:t>
    </dgm:pt>
    <dgm:pt modelId="{6DD4882D-501C-462C-BAE6-E4D5086DEEA2}">
      <dgm:prSet/>
      <dgm:spPr/>
      <dgm:t>
        <a:bodyPr/>
        <a:lstStyle/>
        <a:p>
          <a:r>
            <a:rPr lang="en-US"/>
            <a:t>Vehicle Year</a:t>
          </a:r>
        </a:p>
      </dgm:t>
    </dgm:pt>
    <dgm:pt modelId="{81EB9C20-F5CA-4B46-BA53-1ED1290F83A5}" type="parTrans" cxnId="{BA4CCDE5-81B3-4975-8804-192C13789033}">
      <dgm:prSet/>
      <dgm:spPr/>
      <dgm:t>
        <a:bodyPr/>
        <a:lstStyle/>
        <a:p>
          <a:endParaRPr lang="en-US"/>
        </a:p>
      </dgm:t>
    </dgm:pt>
    <dgm:pt modelId="{153386D9-22B7-4E75-8FE5-9FFC9C8ABCB6}" type="sibTrans" cxnId="{BA4CCDE5-81B3-4975-8804-192C13789033}">
      <dgm:prSet/>
      <dgm:spPr/>
      <dgm:t>
        <a:bodyPr/>
        <a:lstStyle/>
        <a:p>
          <a:endParaRPr lang="en-US"/>
        </a:p>
      </dgm:t>
    </dgm:pt>
    <dgm:pt modelId="{1E344DA6-33AE-4C80-97DB-0621919A9CFA}">
      <dgm:prSet/>
      <dgm:spPr/>
      <dgm:t>
        <a:bodyPr/>
        <a:lstStyle/>
        <a:p>
          <a:r>
            <a:rPr lang="en-US" b="1"/>
            <a:t>Parameter 3:</a:t>
          </a:r>
          <a:endParaRPr lang="en-US"/>
        </a:p>
      </dgm:t>
    </dgm:pt>
    <dgm:pt modelId="{6A006742-AB69-46CB-8C10-561CDE55DD8B}" type="parTrans" cxnId="{73CE9853-75E8-43B8-AD22-BD2BE27B5F85}">
      <dgm:prSet/>
      <dgm:spPr/>
      <dgm:t>
        <a:bodyPr/>
        <a:lstStyle/>
        <a:p>
          <a:endParaRPr lang="en-US"/>
        </a:p>
      </dgm:t>
    </dgm:pt>
    <dgm:pt modelId="{D8558ABF-7234-4A52-A25C-C28038C5920B}" type="sibTrans" cxnId="{73CE9853-75E8-43B8-AD22-BD2BE27B5F85}">
      <dgm:prSet/>
      <dgm:spPr/>
      <dgm:t>
        <a:bodyPr/>
        <a:lstStyle/>
        <a:p>
          <a:endParaRPr lang="en-US"/>
        </a:p>
      </dgm:t>
    </dgm:pt>
    <dgm:pt modelId="{7FFA7E95-D631-491B-8142-CD0CC91E3069}">
      <dgm:prSet/>
      <dgm:spPr/>
      <dgm:t>
        <a:bodyPr/>
        <a:lstStyle/>
        <a:p>
          <a:r>
            <a:rPr lang="en-US"/>
            <a:t>Speeding Violations</a:t>
          </a:r>
        </a:p>
      </dgm:t>
    </dgm:pt>
    <dgm:pt modelId="{11377DDF-B67D-46A4-A124-631164F383FA}" type="parTrans" cxnId="{24C38A11-703B-49B9-8FDF-8A5DDE22D491}">
      <dgm:prSet/>
      <dgm:spPr/>
      <dgm:t>
        <a:bodyPr/>
        <a:lstStyle/>
        <a:p>
          <a:endParaRPr lang="en-US"/>
        </a:p>
      </dgm:t>
    </dgm:pt>
    <dgm:pt modelId="{3411E0D8-3DD1-4434-B208-3D7E9124293E}" type="sibTrans" cxnId="{24C38A11-703B-49B9-8FDF-8A5DDE22D491}">
      <dgm:prSet/>
      <dgm:spPr/>
      <dgm:t>
        <a:bodyPr/>
        <a:lstStyle/>
        <a:p>
          <a:endParaRPr lang="en-US"/>
        </a:p>
      </dgm:t>
    </dgm:pt>
    <dgm:pt modelId="{9D10FCD2-1998-4A22-8FC3-0EAEB2A5040F}">
      <dgm:prSet/>
      <dgm:spPr/>
      <dgm:t>
        <a:bodyPr/>
        <a:lstStyle/>
        <a:p>
          <a:r>
            <a:rPr lang="en-US" err="1"/>
            <a:t>Postalcode</a:t>
          </a:r>
          <a:endParaRPr lang="en-US"/>
        </a:p>
      </dgm:t>
    </dgm:pt>
    <dgm:pt modelId="{0A49A7EE-BB18-400E-BA96-B7D57732E777}" type="parTrans" cxnId="{DD0BA7BC-5886-4B19-A867-DFE2CEE46438}">
      <dgm:prSet/>
      <dgm:spPr/>
      <dgm:t>
        <a:bodyPr/>
        <a:lstStyle/>
        <a:p>
          <a:endParaRPr lang="en-US"/>
        </a:p>
      </dgm:t>
    </dgm:pt>
    <dgm:pt modelId="{92CF60F4-9C9C-45D2-A4E2-F9F3DFF972E9}" type="sibTrans" cxnId="{DD0BA7BC-5886-4B19-A867-DFE2CEE46438}">
      <dgm:prSet/>
      <dgm:spPr/>
      <dgm:t>
        <a:bodyPr/>
        <a:lstStyle/>
        <a:p>
          <a:endParaRPr lang="en-US"/>
        </a:p>
      </dgm:t>
    </dgm:pt>
    <dgm:pt modelId="{FAAAB207-2F4A-4F16-8C31-89F0EFB42A9B}">
      <dgm:prSet/>
      <dgm:spPr/>
      <dgm:t>
        <a:bodyPr/>
        <a:lstStyle/>
        <a:p>
          <a:r>
            <a:rPr lang="en-US"/>
            <a:t>Past Accidents</a:t>
          </a:r>
        </a:p>
      </dgm:t>
    </dgm:pt>
    <dgm:pt modelId="{FF0C1C4F-D963-4FFA-B68B-64B193F8EF74}" type="parTrans" cxnId="{48DD531B-BBDC-49EB-AEA6-3EF4F29D44D8}">
      <dgm:prSet/>
      <dgm:spPr/>
      <dgm:t>
        <a:bodyPr/>
        <a:lstStyle/>
        <a:p>
          <a:endParaRPr lang="en-US"/>
        </a:p>
      </dgm:t>
    </dgm:pt>
    <dgm:pt modelId="{5F08BBFA-0C6B-43F9-890C-14EADC57E9F7}" type="sibTrans" cxnId="{48DD531B-BBDC-49EB-AEA6-3EF4F29D44D8}">
      <dgm:prSet/>
      <dgm:spPr/>
      <dgm:t>
        <a:bodyPr/>
        <a:lstStyle/>
        <a:p>
          <a:endParaRPr lang="en-US"/>
        </a:p>
      </dgm:t>
    </dgm:pt>
    <dgm:pt modelId="{79BCB567-1EF8-4D99-A39C-712D7E70C1A9}">
      <dgm:prSet/>
      <dgm:spPr/>
      <dgm:t>
        <a:bodyPr/>
        <a:lstStyle/>
        <a:p>
          <a:r>
            <a:rPr lang="en-US"/>
            <a:t>Annual Mileage</a:t>
          </a:r>
        </a:p>
      </dgm:t>
    </dgm:pt>
    <dgm:pt modelId="{0A54C50C-C386-4110-965F-F3F03000BE76}" type="parTrans" cxnId="{10CF245A-8181-4190-9DDB-B0E01A2B142D}">
      <dgm:prSet/>
      <dgm:spPr/>
      <dgm:t>
        <a:bodyPr/>
        <a:lstStyle/>
        <a:p>
          <a:endParaRPr lang="en-US"/>
        </a:p>
      </dgm:t>
    </dgm:pt>
    <dgm:pt modelId="{7E752DAE-7CE7-4F08-862D-7B2E9BED06E9}" type="sibTrans" cxnId="{10CF245A-8181-4190-9DDB-B0E01A2B142D}">
      <dgm:prSet/>
      <dgm:spPr/>
      <dgm:t>
        <a:bodyPr/>
        <a:lstStyle/>
        <a:p>
          <a:endParaRPr lang="en-US"/>
        </a:p>
      </dgm:t>
    </dgm:pt>
    <dgm:pt modelId="{27D96515-20E2-451D-98F2-84F3F24C26EA}" type="pres">
      <dgm:prSet presAssocID="{8DFA653D-4F6D-4C40-B946-5745281AE5CD}" presName="diagram" presStyleCnt="0">
        <dgm:presLayoutVars>
          <dgm:dir/>
          <dgm:resizeHandles val="exact"/>
        </dgm:presLayoutVars>
      </dgm:prSet>
      <dgm:spPr/>
    </dgm:pt>
    <dgm:pt modelId="{609D459C-F163-44B5-9A09-60F02D610899}" type="pres">
      <dgm:prSet presAssocID="{24C2A977-C817-4757-B21F-995460C479B7}" presName="node" presStyleLbl="node1" presStyleIdx="0" presStyleCnt="15">
        <dgm:presLayoutVars>
          <dgm:bulletEnabled val="1"/>
        </dgm:presLayoutVars>
      </dgm:prSet>
      <dgm:spPr/>
    </dgm:pt>
    <dgm:pt modelId="{D92B8B59-4309-461A-AA3B-2940FC0863C8}" type="pres">
      <dgm:prSet presAssocID="{C6A57DDA-67B0-4294-B5FC-3B8697607128}" presName="sibTrans" presStyleCnt="0"/>
      <dgm:spPr/>
    </dgm:pt>
    <dgm:pt modelId="{4C3E14FB-0851-45FD-9D4F-5D4DAB9F7A8E}" type="pres">
      <dgm:prSet presAssocID="{127D636A-FBCC-47DD-A34F-200647428F51}" presName="node" presStyleLbl="node1" presStyleIdx="1" presStyleCnt="15">
        <dgm:presLayoutVars>
          <dgm:bulletEnabled val="1"/>
        </dgm:presLayoutVars>
      </dgm:prSet>
      <dgm:spPr/>
    </dgm:pt>
    <dgm:pt modelId="{2F1DAF64-BF9D-4797-AA04-05DDF2C66589}" type="pres">
      <dgm:prSet presAssocID="{AF437855-2934-4993-A198-22E0B01DAD16}" presName="sibTrans" presStyleCnt="0"/>
      <dgm:spPr/>
    </dgm:pt>
    <dgm:pt modelId="{37E7F65C-B04E-42F0-BCFF-666BD38436CB}" type="pres">
      <dgm:prSet presAssocID="{58F70808-343C-4579-941C-486AB37BEDFD}" presName="node" presStyleLbl="node1" presStyleIdx="2" presStyleCnt="15">
        <dgm:presLayoutVars>
          <dgm:bulletEnabled val="1"/>
        </dgm:presLayoutVars>
      </dgm:prSet>
      <dgm:spPr/>
    </dgm:pt>
    <dgm:pt modelId="{92BCDFEE-8DE2-4388-8D09-094F3B433DF7}" type="pres">
      <dgm:prSet presAssocID="{1A18466F-FFC6-4BF5-AE84-7002D15C7BD0}" presName="sibTrans" presStyleCnt="0"/>
      <dgm:spPr/>
    </dgm:pt>
    <dgm:pt modelId="{B2BAABA5-92A7-4065-A274-B87DB6D9044F}" type="pres">
      <dgm:prSet presAssocID="{534B2240-0C7F-4744-8ABC-94F3CC71E59E}" presName="node" presStyleLbl="node1" presStyleIdx="3" presStyleCnt="15">
        <dgm:presLayoutVars>
          <dgm:bulletEnabled val="1"/>
        </dgm:presLayoutVars>
      </dgm:prSet>
      <dgm:spPr/>
    </dgm:pt>
    <dgm:pt modelId="{20A0AAEE-71DF-467E-AF15-17F29BE7DD75}" type="pres">
      <dgm:prSet presAssocID="{EB95D9C7-5510-4A7B-A7A7-6F67BA9A80E8}" presName="sibTrans" presStyleCnt="0"/>
      <dgm:spPr/>
    </dgm:pt>
    <dgm:pt modelId="{4B60079C-A437-47D0-B720-1B382B1BAE5E}" type="pres">
      <dgm:prSet presAssocID="{81E1784C-BA2C-43D8-9ECC-408230ADFD10}" presName="node" presStyleLbl="node1" presStyleIdx="4" presStyleCnt="15">
        <dgm:presLayoutVars>
          <dgm:bulletEnabled val="1"/>
        </dgm:presLayoutVars>
      </dgm:prSet>
      <dgm:spPr/>
    </dgm:pt>
    <dgm:pt modelId="{4F5DCC62-BB90-47EB-9D0B-AB2F69B9F315}" type="pres">
      <dgm:prSet presAssocID="{7E369EF0-5720-4F06-A46E-EE49C444C5E2}" presName="sibTrans" presStyleCnt="0"/>
      <dgm:spPr/>
    </dgm:pt>
    <dgm:pt modelId="{20DA962D-14A8-4BAE-A44A-04046C7E6D30}" type="pres">
      <dgm:prSet presAssocID="{AF6D77DD-1B05-4899-89B1-85685ED5D89C}" presName="node" presStyleLbl="node1" presStyleIdx="5" presStyleCnt="15">
        <dgm:presLayoutVars>
          <dgm:bulletEnabled val="1"/>
        </dgm:presLayoutVars>
      </dgm:prSet>
      <dgm:spPr/>
    </dgm:pt>
    <dgm:pt modelId="{715240D3-25D7-4CA9-AA9C-CD7FD94E5028}" type="pres">
      <dgm:prSet presAssocID="{13EE541C-DBA3-4BB4-AA57-88B5838B9E8B}" presName="sibTrans" presStyleCnt="0"/>
      <dgm:spPr/>
    </dgm:pt>
    <dgm:pt modelId="{33585429-C50D-4B50-A333-92964E2B2A21}" type="pres">
      <dgm:prSet presAssocID="{17894F59-62B7-49BF-BDE3-C58CE76FA609}" presName="node" presStyleLbl="node1" presStyleIdx="6" presStyleCnt="15">
        <dgm:presLayoutVars>
          <dgm:bulletEnabled val="1"/>
        </dgm:presLayoutVars>
      </dgm:prSet>
      <dgm:spPr/>
    </dgm:pt>
    <dgm:pt modelId="{DC62771B-240D-49C8-8FCB-67C46E73CA3D}" type="pres">
      <dgm:prSet presAssocID="{27282500-F39E-4C96-955A-FA2817572528}" presName="sibTrans" presStyleCnt="0"/>
      <dgm:spPr/>
    </dgm:pt>
    <dgm:pt modelId="{2234EB74-A1B8-40EE-B377-6FD0F1217AFF}" type="pres">
      <dgm:prSet presAssocID="{41C67EFD-DE01-407B-B442-C3C2CBCDD8DD}" presName="node" presStyleLbl="node1" presStyleIdx="7" presStyleCnt="15">
        <dgm:presLayoutVars>
          <dgm:bulletEnabled val="1"/>
        </dgm:presLayoutVars>
      </dgm:prSet>
      <dgm:spPr/>
    </dgm:pt>
    <dgm:pt modelId="{45D3A953-4FB5-4ED4-90D9-67D99EE9BAFB}" type="pres">
      <dgm:prSet presAssocID="{E5846B31-D96C-4B55-8DE5-1AC5779DC66B}" presName="sibTrans" presStyleCnt="0"/>
      <dgm:spPr/>
    </dgm:pt>
    <dgm:pt modelId="{E2E96064-BB3F-4D4D-87AC-C91A69919630}" type="pres">
      <dgm:prSet presAssocID="{AE971935-43AF-4043-87B3-309AF4D99348}" presName="node" presStyleLbl="node1" presStyleIdx="8" presStyleCnt="15">
        <dgm:presLayoutVars>
          <dgm:bulletEnabled val="1"/>
        </dgm:presLayoutVars>
      </dgm:prSet>
      <dgm:spPr/>
    </dgm:pt>
    <dgm:pt modelId="{41FF7650-291C-4085-B61F-2BACDDD720FA}" type="pres">
      <dgm:prSet presAssocID="{52AD0DA7-7B09-41A2-8919-B4FBE2C1DF42}" presName="sibTrans" presStyleCnt="0"/>
      <dgm:spPr/>
    </dgm:pt>
    <dgm:pt modelId="{EF3B0ADB-5669-48D3-98E0-786E8FE677B4}" type="pres">
      <dgm:prSet presAssocID="{6DD4882D-501C-462C-BAE6-E4D5086DEEA2}" presName="node" presStyleLbl="node1" presStyleIdx="9" presStyleCnt="15">
        <dgm:presLayoutVars>
          <dgm:bulletEnabled val="1"/>
        </dgm:presLayoutVars>
      </dgm:prSet>
      <dgm:spPr/>
    </dgm:pt>
    <dgm:pt modelId="{79A2025F-F2C8-4B32-8518-7A9AFDE27AE6}" type="pres">
      <dgm:prSet presAssocID="{153386D9-22B7-4E75-8FE5-9FFC9C8ABCB6}" presName="sibTrans" presStyleCnt="0"/>
      <dgm:spPr/>
    </dgm:pt>
    <dgm:pt modelId="{62A3B584-3C58-4425-A2B8-A25D5D95F59C}" type="pres">
      <dgm:prSet presAssocID="{1E344DA6-33AE-4C80-97DB-0621919A9CFA}" presName="node" presStyleLbl="node1" presStyleIdx="10" presStyleCnt="15">
        <dgm:presLayoutVars>
          <dgm:bulletEnabled val="1"/>
        </dgm:presLayoutVars>
      </dgm:prSet>
      <dgm:spPr/>
    </dgm:pt>
    <dgm:pt modelId="{F93E58CE-9EC4-4C47-9391-8D74C2A844CB}" type="pres">
      <dgm:prSet presAssocID="{D8558ABF-7234-4A52-A25C-C28038C5920B}" presName="sibTrans" presStyleCnt="0"/>
      <dgm:spPr/>
    </dgm:pt>
    <dgm:pt modelId="{B443E164-67DA-42F2-8469-96753FB3EC33}" type="pres">
      <dgm:prSet presAssocID="{7FFA7E95-D631-491B-8142-CD0CC91E3069}" presName="node" presStyleLbl="node1" presStyleIdx="11" presStyleCnt="15">
        <dgm:presLayoutVars>
          <dgm:bulletEnabled val="1"/>
        </dgm:presLayoutVars>
      </dgm:prSet>
      <dgm:spPr/>
    </dgm:pt>
    <dgm:pt modelId="{A65F93AB-A68F-416F-8899-3A58DE62580D}" type="pres">
      <dgm:prSet presAssocID="{3411E0D8-3DD1-4434-B208-3D7E9124293E}" presName="sibTrans" presStyleCnt="0"/>
      <dgm:spPr/>
    </dgm:pt>
    <dgm:pt modelId="{B333AAB4-015A-4E1D-83C9-74E63CA76C2F}" type="pres">
      <dgm:prSet presAssocID="{9D10FCD2-1998-4A22-8FC3-0EAEB2A5040F}" presName="node" presStyleLbl="node1" presStyleIdx="12" presStyleCnt="15">
        <dgm:presLayoutVars>
          <dgm:bulletEnabled val="1"/>
        </dgm:presLayoutVars>
      </dgm:prSet>
      <dgm:spPr/>
    </dgm:pt>
    <dgm:pt modelId="{8E9287C6-1881-4F88-9269-BB115E2A6A41}" type="pres">
      <dgm:prSet presAssocID="{92CF60F4-9C9C-45D2-A4E2-F9F3DFF972E9}" presName="sibTrans" presStyleCnt="0"/>
      <dgm:spPr/>
    </dgm:pt>
    <dgm:pt modelId="{EEFF31BC-8E44-40F1-8630-6798576EA9F9}" type="pres">
      <dgm:prSet presAssocID="{FAAAB207-2F4A-4F16-8C31-89F0EFB42A9B}" presName="node" presStyleLbl="node1" presStyleIdx="13" presStyleCnt="15">
        <dgm:presLayoutVars>
          <dgm:bulletEnabled val="1"/>
        </dgm:presLayoutVars>
      </dgm:prSet>
      <dgm:spPr/>
    </dgm:pt>
    <dgm:pt modelId="{E731E08A-60C7-402D-AB99-7944FFC4986C}" type="pres">
      <dgm:prSet presAssocID="{5F08BBFA-0C6B-43F9-890C-14EADC57E9F7}" presName="sibTrans" presStyleCnt="0"/>
      <dgm:spPr/>
    </dgm:pt>
    <dgm:pt modelId="{6A3DEAEB-1E24-43A6-91B9-C0E3A0CD0CBC}" type="pres">
      <dgm:prSet presAssocID="{79BCB567-1EF8-4D99-A39C-712D7E70C1A9}" presName="node" presStyleLbl="node1" presStyleIdx="14" presStyleCnt="15">
        <dgm:presLayoutVars>
          <dgm:bulletEnabled val="1"/>
        </dgm:presLayoutVars>
      </dgm:prSet>
      <dgm:spPr/>
    </dgm:pt>
  </dgm:ptLst>
  <dgm:cxnLst>
    <dgm:cxn modelId="{278A5E08-141B-4889-B9E6-76984348D8B3}" type="presOf" srcId="{1E344DA6-33AE-4C80-97DB-0621919A9CFA}" destId="{62A3B584-3C58-4425-A2B8-A25D5D95F59C}" srcOrd="0" destOrd="0" presId="urn:microsoft.com/office/officeart/2005/8/layout/default"/>
    <dgm:cxn modelId="{24C38A11-703B-49B9-8FDF-8A5DDE22D491}" srcId="{8DFA653D-4F6D-4C40-B946-5745281AE5CD}" destId="{7FFA7E95-D631-491B-8142-CD0CC91E3069}" srcOrd="11" destOrd="0" parTransId="{11377DDF-B67D-46A4-A124-631164F383FA}" sibTransId="{3411E0D8-3DD1-4434-B208-3D7E9124293E}"/>
    <dgm:cxn modelId="{48DD531B-BBDC-49EB-AEA6-3EF4F29D44D8}" srcId="{8DFA653D-4F6D-4C40-B946-5745281AE5CD}" destId="{FAAAB207-2F4A-4F16-8C31-89F0EFB42A9B}" srcOrd="13" destOrd="0" parTransId="{FF0C1C4F-D963-4FFA-B68B-64B193F8EF74}" sibTransId="{5F08BBFA-0C6B-43F9-890C-14EADC57E9F7}"/>
    <dgm:cxn modelId="{E1A07A35-64C8-4E34-BF9F-23E546769DCE}" srcId="{8DFA653D-4F6D-4C40-B946-5745281AE5CD}" destId="{41C67EFD-DE01-407B-B442-C3C2CBCDD8DD}" srcOrd="7" destOrd="0" parTransId="{52C8028F-E0CE-4736-9ACA-A92DE95698C9}" sibTransId="{E5846B31-D96C-4B55-8DE5-1AC5779DC66B}"/>
    <dgm:cxn modelId="{F02FD135-5236-4A3D-9134-6F8DAF5C31B9}" type="presOf" srcId="{17894F59-62B7-49BF-BDE3-C58CE76FA609}" destId="{33585429-C50D-4B50-A333-92964E2B2A21}" srcOrd="0" destOrd="0" presId="urn:microsoft.com/office/officeart/2005/8/layout/default"/>
    <dgm:cxn modelId="{2C43893D-01CE-4C4F-B157-5FBCEDEDE40B}" srcId="{8DFA653D-4F6D-4C40-B946-5745281AE5CD}" destId="{24C2A977-C817-4757-B21F-995460C479B7}" srcOrd="0" destOrd="0" parTransId="{625E228E-9762-4BC9-B231-5A30BF1EFC0A}" sibTransId="{C6A57DDA-67B0-4294-B5FC-3B8697607128}"/>
    <dgm:cxn modelId="{37C6723F-8562-47C7-A790-DEB59E16AE3C}" srcId="{8DFA653D-4F6D-4C40-B946-5745281AE5CD}" destId="{58F70808-343C-4579-941C-486AB37BEDFD}" srcOrd="2" destOrd="0" parTransId="{95BBD7B3-98A6-4EA6-ABD9-06665F0E288E}" sibTransId="{1A18466F-FFC6-4BF5-AE84-7002D15C7BD0}"/>
    <dgm:cxn modelId="{0FA9CA5C-4810-47DC-BB8D-72DF766C9962}" type="presOf" srcId="{AE971935-43AF-4043-87B3-309AF4D99348}" destId="{E2E96064-BB3F-4D4D-87AC-C91A69919630}" srcOrd="0" destOrd="0" presId="urn:microsoft.com/office/officeart/2005/8/layout/default"/>
    <dgm:cxn modelId="{A1C01B5E-9210-4386-B30B-4909B93B681F}" srcId="{8DFA653D-4F6D-4C40-B946-5745281AE5CD}" destId="{534B2240-0C7F-4744-8ABC-94F3CC71E59E}" srcOrd="3" destOrd="0" parTransId="{323CCC80-7850-4663-967C-CBAA3C9FA0D7}" sibTransId="{EB95D9C7-5510-4A7B-A7A7-6F67BA9A80E8}"/>
    <dgm:cxn modelId="{0C048E62-2F34-452D-934E-74D8989A2785}" type="presOf" srcId="{8DFA653D-4F6D-4C40-B946-5745281AE5CD}" destId="{27D96515-20E2-451D-98F2-84F3F24C26EA}" srcOrd="0" destOrd="0" presId="urn:microsoft.com/office/officeart/2005/8/layout/default"/>
    <dgm:cxn modelId="{5D551E69-F173-4C56-B4CB-EF5522D8BC65}" type="presOf" srcId="{58F70808-343C-4579-941C-486AB37BEDFD}" destId="{37E7F65C-B04E-42F0-BCFF-666BD38436CB}" srcOrd="0" destOrd="0" presId="urn:microsoft.com/office/officeart/2005/8/layout/default"/>
    <dgm:cxn modelId="{66F2AE6E-156F-4242-AC9B-358A180D09D0}" srcId="{8DFA653D-4F6D-4C40-B946-5745281AE5CD}" destId="{AE971935-43AF-4043-87B3-309AF4D99348}" srcOrd="8" destOrd="0" parTransId="{09F1BC04-4CB0-4FDC-A7F9-94CEBDB44714}" sibTransId="{52AD0DA7-7B09-41A2-8919-B4FBE2C1DF42}"/>
    <dgm:cxn modelId="{73CE9853-75E8-43B8-AD22-BD2BE27B5F85}" srcId="{8DFA653D-4F6D-4C40-B946-5745281AE5CD}" destId="{1E344DA6-33AE-4C80-97DB-0621919A9CFA}" srcOrd="10" destOrd="0" parTransId="{6A006742-AB69-46CB-8C10-561CDE55DD8B}" sibTransId="{D8558ABF-7234-4A52-A25C-C28038C5920B}"/>
    <dgm:cxn modelId="{3CF30B75-684B-40A6-9970-F803A302AA8F}" type="presOf" srcId="{6DD4882D-501C-462C-BAE6-E4D5086DEEA2}" destId="{EF3B0ADB-5669-48D3-98E0-786E8FE677B4}" srcOrd="0" destOrd="0" presId="urn:microsoft.com/office/officeart/2005/8/layout/default"/>
    <dgm:cxn modelId="{10CF245A-8181-4190-9DDB-B0E01A2B142D}" srcId="{8DFA653D-4F6D-4C40-B946-5745281AE5CD}" destId="{79BCB567-1EF8-4D99-A39C-712D7E70C1A9}" srcOrd="14" destOrd="0" parTransId="{0A54C50C-C386-4110-965F-F3F03000BE76}" sibTransId="{7E752DAE-7CE7-4F08-862D-7B2E9BED06E9}"/>
    <dgm:cxn modelId="{861CB581-F9A7-4383-B8DA-6EB279CCEB13}" type="presOf" srcId="{127D636A-FBCC-47DD-A34F-200647428F51}" destId="{4C3E14FB-0851-45FD-9D4F-5D4DAB9F7A8E}" srcOrd="0" destOrd="0" presId="urn:microsoft.com/office/officeart/2005/8/layout/default"/>
    <dgm:cxn modelId="{80A83584-6C54-48D9-A086-FE743C68B5C0}" type="presOf" srcId="{81E1784C-BA2C-43D8-9ECC-408230ADFD10}" destId="{4B60079C-A437-47D0-B720-1B382B1BAE5E}" srcOrd="0" destOrd="0" presId="urn:microsoft.com/office/officeart/2005/8/layout/default"/>
    <dgm:cxn modelId="{57531392-5BD9-4DB9-8D77-BF5C08C536C2}" type="presOf" srcId="{534B2240-0C7F-4744-8ABC-94F3CC71E59E}" destId="{B2BAABA5-92A7-4065-A274-B87DB6D9044F}" srcOrd="0" destOrd="0" presId="urn:microsoft.com/office/officeart/2005/8/layout/default"/>
    <dgm:cxn modelId="{29B7DB96-1D28-475F-8DAC-686F4E00E9A9}" type="presOf" srcId="{FAAAB207-2F4A-4F16-8C31-89F0EFB42A9B}" destId="{EEFF31BC-8E44-40F1-8630-6798576EA9F9}" srcOrd="0" destOrd="0" presId="urn:microsoft.com/office/officeart/2005/8/layout/default"/>
    <dgm:cxn modelId="{DD0BA7BC-5886-4B19-A867-DFE2CEE46438}" srcId="{8DFA653D-4F6D-4C40-B946-5745281AE5CD}" destId="{9D10FCD2-1998-4A22-8FC3-0EAEB2A5040F}" srcOrd="12" destOrd="0" parTransId="{0A49A7EE-BB18-400E-BA96-B7D57732E777}" sibTransId="{92CF60F4-9C9C-45D2-A4E2-F9F3DFF972E9}"/>
    <dgm:cxn modelId="{A9A807C0-24FE-4209-A0E0-66183EA9A659}" type="presOf" srcId="{79BCB567-1EF8-4D99-A39C-712D7E70C1A9}" destId="{6A3DEAEB-1E24-43A6-91B9-C0E3A0CD0CBC}" srcOrd="0" destOrd="0" presId="urn:microsoft.com/office/officeart/2005/8/layout/default"/>
    <dgm:cxn modelId="{4A9449CA-7872-4226-8075-0B437E1B3FA2}" srcId="{8DFA653D-4F6D-4C40-B946-5745281AE5CD}" destId="{81E1784C-BA2C-43D8-9ECC-408230ADFD10}" srcOrd="4" destOrd="0" parTransId="{23EFD6AF-3C9D-482F-A3B1-B7F02750CB6B}" sibTransId="{7E369EF0-5720-4F06-A46E-EE49C444C5E2}"/>
    <dgm:cxn modelId="{F801B7D7-E94A-4E5F-9FF4-A287EF6712BC}" type="presOf" srcId="{7FFA7E95-D631-491B-8142-CD0CC91E3069}" destId="{B443E164-67DA-42F2-8469-96753FB3EC33}" srcOrd="0" destOrd="0" presId="urn:microsoft.com/office/officeart/2005/8/layout/default"/>
    <dgm:cxn modelId="{5B14E9DC-BA8F-4DF9-BA9E-E2B2F98C6519}" type="presOf" srcId="{AF6D77DD-1B05-4899-89B1-85685ED5D89C}" destId="{20DA962D-14A8-4BAE-A44A-04046C7E6D30}" srcOrd="0" destOrd="0" presId="urn:microsoft.com/office/officeart/2005/8/layout/default"/>
    <dgm:cxn modelId="{26BC5DE0-1811-42BB-A84E-9102A88C2260}" srcId="{8DFA653D-4F6D-4C40-B946-5745281AE5CD}" destId="{AF6D77DD-1B05-4899-89B1-85685ED5D89C}" srcOrd="5" destOrd="0" parTransId="{8676D465-1239-4A7D-8E4F-AD9867FC2BAE}" sibTransId="{13EE541C-DBA3-4BB4-AA57-88B5838B9E8B}"/>
    <dgm:cxn modelId="{BA4CCDE5-81B3-4975-8804-192C13789033}" srcId="{8DFA653D-4F6D-4C40-B946-5745281AE5CD}" destId="{6DD4882D-501C-462C-BAE6-E4D5086DEEA2}" srcOrd="9" destOrd="0" parTransId="{81EB9C20-F5CA-4B46-BA53-1ED1290F83A5}" sibTransId="{153386D9-22B7-4E75-8FE5-9FFC9C8ABCB6}"/>
    <dgm:cxn modelId="{6D7A0BED-2529-412D-B710-F701EFAA7034}" type="presOf" srcId="{41C67EFD-DE01-407B-B442-C3C2CBCDD8DD}" destId="{2234EB74-A1B8-40EE-B377-6FD0F1217AFF}" srcOrd="0" destOrd="0" presId="urn:microsoft.com/office/officeart/2005/8/layout/default"/>
    <dgm:cxn modelId="{B7A8E3EF-1425-44C3-964A-0A9A31D4E2D1}" type="presOf" srcId="{9D10FCD2-1998-4A22-8FC3-0EAEB2A5040F}" destId="{B333AAB4-015A-4E1D-83C9-74E63CA76C2F}" srcOrd="0" destOrd="0" presId="urn:microsoft.com/office/officeart/2005/8/layout/default"/>
    <dgm:cxn modelId="{C0CA53F5-6C42-4F27-BF46-0E860F2EFF07}" srcId="{8DFA653D-4F6D-4C40-B946-5745281AE5CD}" destId="{17894F59-62B7-49BF-BDE3-C58CE76FA609}" srcOrd="6" destOrd="0" parTransId="{E1F4EC96-5411-42BE-B24E-3D22250BFC1E}" sibTransId="{27282500-F39E-4C96-955A-FA2817572528}"/>
    <dgm:cxn modelId="{E09962F7-8D0F-4DAF-B955-354E69F774D2}" srcId="{8DFA653D-4F6D-4C40-B946-5745281AE5CD}" destId="{127D636A-FBCC-47DD-A34F-200647428F51}" srcOrd="1" destOrd="0" parTransId="{57082538-5E4F-4B4C-BF03-0C3EB191EEFC}" sibTransId="{AF437855-2934-4993-A198-22E0B01DAD16}"/>
    <dgm:cxn modelId="{6C8C83FD-865B-4448-9EB3-0A562BFC8938}" type="presOf" srcId="{24C2A977-C817-4757-B21F-995460C479B7}" destId="{609D459C-F163-44B5-9A09-60F02D610899}" srcOrd="0" destOrd="0" presId="urn:microsoft.com/office/officeart/2005/8/layout/default"/>
    <dgm:cxn modelId="{736938F3-804B-4622-8D6A-799072A1FE58}" type="presParOf" srcId="{27D96515-20E2-451D-98F2-84F3F24C26EA}" destId="{609D459C-F163-44B5-9A09-60F02D610899}" srcOrd="0" destOrd="0" presId="urn:microsoft.com/office/officeart/2005/8/layout/default"/>
    <dgm:cxn modelId="{781DB98D-C429-43A3-B33D-6D248507C323}" type="presParOf" srcId="{27D96515-20E2-451D-98F2-84F3F24C26EA}" destId="{D92B8B59-4309-461A-AA3B-2940FC0863C8}" srcOrd="1" destOrd="0" presId="urn:microsoft.com/office/officeart/2005/8/layout/default"/>
    <dgm:cxn modelId="{AC63F851-4400-46FA-AD57-2606206B12DC}" type="presParOf" srcId="{27D96515-20E2-451D-98F2-84F3F24C26EA}" destId="{4C3E14FB-0851-45FD-9D4F-5D4DAB9F7A8E}" srcOrd="2" destOrd="0" presId="urn:microsoft.com/office/officeart/2005/8/layout/default"/>
    <dgm:cxn modelId="{CAABE7E1-D5A0-4370-A46F-AA3A1F6EF18B}" type="presParOf" srcId="{27D96515-20E2-451D-98F2-84F3F24C26EA}" destId="{2F1DAF64-BF9D-4797-AA04-05DDF2C66589}" srcOrd="3" destOrd="0" presId="urn:microsoft.com/office/officeart/2005/8/layout/default"/>
    <dgm:cxn modelId="{4E48C23B-5A65-433C-9091-829E545E1058}" type="presParOf" srcId="{27D96515-20E2-451D-98F2-84F3F24C26EA}" destId="{37E7F65C-B04E-42F0-BCFF-666BD38436CB}" srcOrd="4" destOrd="0" presId="urn:microsoft.com/office/officeart/2005/8/layout/default"/>
    <dgm:cxn modelId="{D41008E8-13E8-419E-8876-5EF410137076}" type="presParOf" srcId="{27D96515-20E2-451D-98F2-84F3F24C26EA}" destId="{92BCDFEE-8DE2-4388-8D09-094F3B433DF7}" srcOrd="5" destOrd="0" presId="urn:microsoft.com/office/officeart/2005/8/layout/default"/>
    <dgm:cxn modelId="{9991D5A1-A3A0-4B55-8894-12358E4A7377}" type="presParOf" srcId="{27D96515-20E2-451D-98F2-84F3F24C26EA}" destId="{B2BAABA5-92A7-4065-A274-B87DB6D9044F}" srcOrd="6" destOrd="0" presId="urn:microsoft.com/office/officeart/2005/8/layout/default"/>
    <dgm:cxn modelId="{160EE93A-12AD-4131-A260-CAD495846742}" type="presParOf" srcId="{27D96515-20E2-451D-98F2-84F3F24C26EA}" destId="{20A0AAEE-71DF-467E-AF15-17F29BE7DD75}" srcOrd="7" destOrd="0" presId="urn:microsoft.com/office/officeart/2005/8/layout/default"/>
    <dgm:cxn modelId="{48A7B5AB-2EF0-49BB-9709-054B80E8DCC2}" type="presParOf" srcId="{27D96515-20E2-451D-98F2-84F3F24C26EA}" destId="{4B60079C-A437-47D0-B720-1B382B1BAE5E}" srcOrd="8" destOrd="0" presId="urn:microsoft.com/office/officeart/2005/8/layout/default"/>
    <dgm:cxn modelId="{590BFB69-BD93-4914-9898-3A5BAFF7D77E}" type="presParOf" srcId="{27D96515-20E2-451D-98F2-84F3F24C26EA}" destId="{4F5DCC62-BB90-47EB-9D0B-AB2F69B9F315}" srcOrd="9" destOrd="0" presId="urn:microsoft.com/office/officeart/2005/8/layout/default"/>
    <dgm:cxn modelId="{E4CA6987-1240-4358-9DD8-DD921498F945}" type="presParOf" srcId="{27D96515-20E2-451D-98F2-84F3F24C26EA}" destId="{20DA962D-14A8-4BAE-A44A-04046C7E6D30}" srcOrd="10" destOrd="0" presId="urn:microsoft.com/office/officeart/2005/8/layout/default"/>
    <dgm:cxn modelId="{D6058A62-80DF-499B-BCB7-4CE0237AA15B}" type="presParOf" srcId="{27D96515-20E2-451D-98F2-84F3F24C26EA}" destId="{715240D3-25D7-4CA9-AA9C-CD7FD94E5028}" srcOrd="11" destOrd="0" presId="urn:microsoft.com/office/officeart/2005/8/layout/default"/>
    <dgm:cxn modelId="{6678E170-1F92-45BE-AF3F-3DBBBBAAB678}" type="presParOf" srcId="{27D96515-20E2-451D-98F2-84F3F24C26EA}" destId="{33585429-C50D-4B50-A333-92964E2B2A21}" srcOrd="12" destOrd="0" presId="urn:microsoft.com/office/officeart/2005/8/layout/default"/>
    <dgm:cxn modelId="{C754B2D4-AC42-43B6-9073-7109550A3ED4}" type="presParOf" srcId="{27D96515-20E2-451D-98F2-84F3F24C26EA}" destId="{DC62771B-240D-49C8-8FCB-67C46E73CA3D}" srcOrd="13" destOrd="0" presId="urn:microsoft.com/office/officeart/2005/8/layout/default"/>
    <dgm:cxn modelId="{7A6B62B6-6698-4622-8E0D-3937D2F26E00}" type="presParOf" srcId="{27D96515-20E2-451D-98F2-84F3F24C26EA}" destId="{2234EB74-A1B8-40EE-B377-6FD0F1217AFF}" srcOrd="14" destOrd="0" presId="urn:microsoft.com/office/officeart/2005/8/layout/default"/>
    <dgm:cxn modelId="{A9513E76-F0F2-411A-BC9B-6760477348F2}" type="presParOf" srcId="{27D96515-20E2-451D-98F2-84F3F24C26EA}" destId="{45D3A953-4FB5-4ED4-90D9-67D99EE9BAFB}" srcOrd="15" destOrd="0" presId="urn:microsoft.com/office/officeart/2005/8/layout/default"/>
    <dgm:cxn modelId="{3587B1B7-4335-402F-B8FD-4C0D308206D9}" type="presParOf" srcId="{27D96515-20E2-451D-98F2-84F3F24C26EA}" destId="{E2E96064-BB3F-4D4D-87AC-C91A69919630}" srcOrd="16" destOrd="0" presId="urn:microsoft.com/office/officeart/2005/8/layout/default"/>
    <dgm:cxn modelId="{9B9A2B30-5DC4-4C5C-BEEE-92548407EAD1}" type="presParOf" srcId="{27D96515-20E2-451D-98F2-84F3F24C26EA}" destId="{41FF7650-291C-4085-B61F-2BACDDD720FA}" srcOrd="17" destOrd="0" presId="urn:microsoft.com/office/officeart/2005/8/layout/default"/>
    <dgm:cxn modelId="{297D45C4-15B4-41A1-9672-D595BC2F3C52}" type="presParOf" srcId="{27D96515-20E2-451D-98F2-84F3F24C26EA}" destId="{EF3B0ADB-5669-48D3-98E0-786E8FE677B4}" srcOrd="18" destOrd="0" presId="urn:microsoft.com/office/officeart/2005/8/layout/default"/>
    <dgm:cxn modelId="{EE1EC6DD-D086-481E-B80A-61EE4F729D84}" type="presParOf" srcId="{27D96515-20E2-451D-98F2-84F3F24C26EA}" destId="{79A2025F-F2C8-4B32-8518-7A9AFDE27AE6}" srcOrd="19" destOrd="0" presId="urn:microsoft.com/office/officeart/2005/8/layout/default"/>
    <dgm:cxn modelId="{178BDE59-4FF8-419A-8B51-CED87F1D62B1}" type="presParOf" srcId="{27D96515-20E2-451D-98F2-84F3F24C26EA}" destId="{62A3B584-3C58-4425-A2B8-A25D5D95F59C}" srcOrd="20" destOrd="0" presId="urn:microsoft.com/office/officeart/2005/8/layout/default"/>
    <dgm:cxn modelId="{C4C750FD-E953-4B9C-9B5B-F290EF6B2BE5}" type="presParOf" srcId="{27D96515-20E2-451D-98F2-84F3F24C26EA}" destId="{F93E58CE-9EC4-4C47-9391-8D74C2A844CB}" srcOrd="21" destOrd="0" presId="urn:microsoft.com/office/officeart/2005/8/layout/default"/>
    <dgm:cxn modelId="{DF485D10-5A36-43C9-806F-28800E2B34A2}" type="presParOf" srcId="{27D96515-20E2-451D-98F2-84F3F24C26EA}" destId="{B443E164-67DA-42F2-8469-96753FB3EC33}" srcOrd="22" destOrd="0" presId="urn:microsoft.com/office/officeart/2005/8/layout/default"/>
    <dgm:cxn modelId="{0BECEEDC-7A58-4D26-965E-DECEB6180106}" type="presParOf" srcId="{27D96515-20E2-451D-98F2-84F3F24C26EA}" destId="{A65F93AB-A68F-416F-8899-3A58DE62580D}" srcOrd="23" destOrd="0" presId="urn:microsoft.com/office/officeart/2005/8/layout/default"/>
    <dgm:cxn modelId="{F0A3B0D3-110C-4666-A8E0-690BE7D1C671}" type="presParOf" srcId="{27D96515-20E2-451D-98F2-84F3F24C26EA}" destId="{B333AAB4-015A-4E1D-83C9-74E63CA76C2F}" srcOrd="24" destOrd="0" presId="urn:microsoft.com/office/officeart/2005/8/layout/default"/>
    <dgm:cxn modelId="{35C882FA-0456-4071-B26D-5DC551973039}" type="presParOf" srcId="{27D96515-20E2-451D-98F2-84F3F24C26EA}" destId="{8E9287C6-1881-4F88-9269-BB115E2A6A41}" srcOrd="25" destOrd="0" presId="urn:microsoft.com/office/officeart/2005/8/layout/default"/>
    <dgm:cxn modelId="{13944767-AFBA-469B-8394-0F0E76AE8239}" type="presParOf" srcId="{27D96515-20E2-451D-98F2-84F3F24C26EA}" destId="{EEFF31BC-8E44-40F1-8630-6798576EA9F9}" srcOrd="26" destOrd="0" presId="urn:microsoft.com/office/officeart/2005/8/layout/default"/>
    <dgm:cxn modelId="{1FC7F1E9-F5E2-48D9-9D62-72EA28082CCC}" type="presParOf" srcId="{27D96515-20E2-451D-98F2-84F3F24C26EA}" destId="{E731E08A-60C7-402D-AB99-7944FFC4986C}" srcOrd="27" destOrd="0" presId="urn:microsoft.com/office/officeart/2005/8/layout/default"/>
    <dgm:cxn modelId="{0CFC7086-D40D-43FE-8151-B0FAAD0DA14E}" type="presParOf" srcId="{27D96515-20E2-451D-98F2-84F3F24C26EA}" destId="{6A3DEAEB-1E24-43A6-91B9-C0E3A0CD0CBC}"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D459C-F163-44B5-9A09-60F02D610899}">
      <dsp:nvSpPr>
        <dsp:cNvPr id="0" name=""/>
        <dsp:cNvSpPr/>
      </dsp:nvSpPr>
      <dsp:spPr>
        <a:xfrm>
          <a:off x="204612" y="905"/>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Parameter 1:</a:t>
          </a:r>
          <a:endParaRPr lang="en-US" sz="2700" kern="1200"/>
        </a:p>
      </dsp:txBody>
      <dsp:txXfrm>
        <a:off x="204612" y="905"/>
        <a:ext cx="1871550" cy="1122930"/>
      </dsp:txXfrm>
    </dsp:sp>
    <dsp:sp modelId="{4C3E14FB-0851-45FD-9D4F-5D4DAB9F7A8E}">
      <dsp:nvSpPr>
        <dsp:cNvPr id="0" name=""/>
        <dsp:cNvSpPr/>
      </dsp:nvSpPr>
      <dsp:spPr>
        <a:xfrm>
          <a:off x="2263318" y="905"/>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Age</a:t>
          </a:r>
        </a:p>
      </dsp:txBody>
      <dsp:txXfrm>
        <a:off x="2263318" y="905"/>
        <a:ext cx="1871550" cy="1122930"/>
      </dsp:txXfrm>
    </dsp:sp>
    <dsp:sp modelId="{37E7F65C-B04E-42F0-BCFF-666BD38436CB}">
      <dsp:nvSpPr>
        <dsp:cNvPr id="0" name=""/>
        <dsp:cNvSpPr/>
      </dsp:nvSpPr>
      <dsp:spPr>
        <a:xfrm>
          <a:off x="4322024" y="905"/>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Gender</a:t>
          </a:r>
        </a:p>
      </dsp:txBody>
      <dsp:txXfrm>
        <a:off x="4322024" y="905"/>
        <a:ext cx="1871550" cy="1122930"/>
      </dsp:txXfrm>
    </dsp:sp>
    <dsp:sp modelId="{B2BAABA5-92A7-4065-A274-B87DB6D9044F}">
      <dsp:nvSpPr>
        <dsp:cNvPr id="0" name=""/>
        <dsp:cNvSpPr/>
      </dsp:nvSpPr>
      <dsp:spPr>
        <a:xfrm>
          <a:off x="6380730" y="905"/>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Driving Experience</a:t>
          </a:r>
        </a:p>
      </dsp:txBody>
      <dsp:txXfrm>
        <a:off x="6380730" y="905"/>
        <a:ext cx="1871550" cy="1122930"/>
      </dsp:txXfrm>
    </dsp:sp>
    <dsp:sp modelId="{4B60079C-A437-47D0-B720-1B382B1BAE5E}">
      <dsp:nvSpPr>
        <dsp:cNvPr id="0" name=""/>
        <dsp:cNvSpPr/>
      </dsp:nvSpPr>
      <dsp:spPr>
        <a:xfrm>
          <a:off x="8439436" y="905"/>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Education</a:t>
          </a:r>
        </a:p>
      </dsp:txBody>
      <dsp:txXfrm>
        <a:off x="8439436" y="905"/>
        <a:ext cx="1871550" cy="1122930"/>
      </dsp:txXfrm>
    </dsp:sp>
    <dsp:sp modelId="{20DA962D-14A8-4BAE-A44A-04046C7E6D30}">
      <dsp:nvSpPr>
        <dsp:cNvPr id="0" name=""/>
        <dsp:cNvSpPr/>
      </dsp:nvSpPr>
      <dsp:spPr>
        <a:xfrm>
          <a:off x="204612" y="1310991"/>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Parameter 2:</a:t>
          </a:r>
          <a:endParaRPr lang="en-US" sz="2700" kern="1200"/>
        </a:p>
      </dsp:txBody>
      <dsp:txXfrm>
        <a:off x="204612" y="1310991"/>
        <a:ext cx="1871550" cy="1122930"/>
      </dsp:txXfrm>
    </dsp:sp>
    <dsp:sp modelId="{33585429-C50D-4B50-A333-92964E2B2A21}">
      <dsp:nvSpPr>
        <dsp:cNvPr id="0" name=""/>
        <dsp:cNvSpPr/>
      </dsp:nvSpPr>
      <dsp:spPr>
        <a:xfrm>
          <a:off x="2263318" y="1310991"/>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Income</a:t>
          </a:r>
        </a:p>
      </dsp:txBody>
      <dsp:txXfrm>
        <a:off x="2263318" y="1310991"/>
        <a:ext cx="1871550" cy="1122930"/>
      </dsp:txXfrm>
    </dsp:sp>
    <dsp:sp modelId="{2234EB74-A1B8-40EE-B377-6FD0F1217AFF}">
      <dsp:nvSpPr>
        <dsp:cNvPr id="0" name=""/>
        <dsp:cNvSpPr/>
      </dsp:nvSpPr>
      <dsp:spPr>
        <a:xfrm>
          <a:off x="4322024" y="1310991"/>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Credit Score</a:t>
          </a:r>
        </a:p>
      </dsp:txBody>
      <dsp:txXfrm>
        <a:off x="4322024" y="1310991"/>
        <a:ext cx="1871550" cy="1122930"/>
      </dsp:txXfrm>
    </dsp:sp>
    <dsp:sp modelId="{E2E96064-BB3F-4D4D-87AC-C91A69919630}">
      <dsp:nvSpPr>
        <dsp:cNvPr id="0" name=""/>
        <dsp:cNvSpPr/>
      </dsp:nvSpPr>
      <dsp:spPr>
        <a:xfrm>
          <a:off x="6380730" y="1310991"/>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Vehicle Ownership</a:t>
          </a:r>
        </a:p>
      </dsp:txBody>
      <dsp:txXfrm>
        <a:off x="6380730" y="1310991"/>
        <a:ext cx="1871550" cy="1122930"/>
      </dsp:txXfrm>
    </dsp:sp>
    <dsp:sp modelId="{EF3B0ADB-5669-48D3-98E0-786E8FE677B4}">
      <dsp:nvSpPr>
        <dsp:cNvPr id="0" name=""/>
        <dsp:cNvSpPr/>
      </dsp:nvSpPr>
      <dsp:spPr>
        <a:xfrm>
          <a:off x="8439436" y="1310991"/>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Vehicle Year</a:t>
          </a:r>
        </a:p>
      </dsp:txBody>
      <dsp:txXfrm>
        <a:off x="8439436" y="1310991"/>
        <a:ext cx="1871550" cy="1122930"/>
      </dsp:txXfrm>
    </dsp:sp>
    <dsp:sp modelId="{62A3B584-3C58-4425-A2B8-A25D5D95F59C}">
      <dsp:nvSpPr>
        <dsp:cNvPr id="0" name=""/>
        <dsp:cNvSpPr/>
      </dsp:nvSpPr>
      <dsp:spPr>
        <a:xfrm>
          <a:off x="204612" y="2621076"/>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Parameter 3:</a:t>
          </a:r>
          <a:endParaRPr lang="en-US" sz="2700" kern="1200"/>
        </a:p>
      </dsp:txBody>
      <dsp:txXfrm>
        <a:off x="204612" y="2621076"/>
        <a:ext cx="1871550" cy="1122930"/>
      </dsp:txXfrm>
    </dsp:sp>
    <dsp:sp modelId="{B443E164-67DA-42F2-8469-96753FB3EC33}">
      <dsp:nvSpPr>
        <dsp:cNvPr id="0" name=""/>
        <dsp:cNvSpPr/>
      </dsp:nvSpPr>
      <dsp:spPr>
        <a:xfrm>
          <a:off x="2263318" y="2621076"/>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Speeding Violations</a:t>
          </a:r>
        </a:p>
      </dsp:txBody>
      <dsp:txXfrm>
        <a:off x="2263318" y="2621076"/>
        <a:ext cx="1871550" cy="1122930"/>
      </dsp:txXfrm>
    </dsp:sp>
    <dsp:sp modelId="{B333AAB4-015A-4E1D-83C9-74E63CA76C2F}">
      <dsp:nvSpPr>
        <dsp:cNvPr id="0" name=""/>
        <dsp:cNvSpPr/>
      </dsp:nvSpPr>
      <dsp:spPr>
        <a:xfrm>
          <a:off x="4322024" y="2621076"/>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err="1"/>
            <a:t>Postalcode</a:t>
          </a:r>
          <a:endParaRPr lang="en-US" sz="2700" kern="1200"/>
        </a:p>
      </dsp:txBody>
      <dsp:txXfrm>
        <a:off x="4322024" y="2621076"/>
        <a:ext cx="1871550" cy="1122930"/>
      </dsp:txXfrm>
    </dsp:sp>
    <dsp:sp modelId="{EEFF31BC-8E44-40F1-8630-6798576EA9F9}">
      <dsp:nvSpPr>
        <dsp:cNvPr id="0" name=""/>
        <dsp:cNvSpPr/>
      </dsp:nvSpPr>
      <dsp:spPr>
        <a:xfrm>
          <a:off x="6380730" y="2621076"/>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Past Accidents</a:t>
          </a:r>
        </a:p>
      </dsp:txBody>
      <dsp:txXfrm>
        <a:off x="6380730" y="2621076"/>
        <a:ext cx="1871550" cy="1122930"/>
      </dsp:txXfrm>
    </dsp:sp>
    <dsp:sp modelId="{6A3DEAEB-1E24-43A6-91B9-C0E3A0CD0CBC}">
      <dsp:nvSpPr>
        <dsp:cNvPr id="0" name=""/>
        <dsp:cNvSpPr/>
      </dsp:nvSpPr>
      <dsp:spPr>
        <a:xfrm>
          <a:off x="8439436" y="2621076"/>
          <a:ext cx="1871550" cy="11229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Annual Mileage</a:t>
          </a:r>
        </a:p>
      </dsp:txBody>
      <dsp:txXfrm>
        <a:off x="8439436" y="2621076"/>
        <a:ext cx="1871550" cy="11229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11/29/2024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presentation on </a:t>
            </a:r>
            <a:r>
              <a:rPr lang="en-US" b="1" dirty="0"/>
              <a:t>Car Insurance Claim Prediction and Risk Analysis</a:t>
            </a:r>
            <a:r>
              <a:rPr lang="en-US" dirty="0"/>
              <a:t>. In this project, we aim to explore how data analysis can provide insights into car insurance claims, focusing on predicting claims and evaluating associated risks</a:t>
            </a: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4BFB-5AA3-098C-B3B3-359F41E424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D5C6F-9F6D-F2C7-493F-E47EE0BF7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77576-688D-C8D3-EF97-FFB691E1827C}"/>
              </a:ext>
            </a:extLst>
          </p:cNvPr>
          <p:cNvSpPr>
            <a:spLocks noGrp="1"/>
          </p:cNvSpPr>
          <p:nvPr>
            <p:ph type="body" idx="1"/>
          </p:nvPr>
        </p:nvSpPr>
        <p:spPr/>
        <p:txBody>
          <a:bodyPr/>
          <a:lstStyle/>
          <a:p>
            <a:r>
              <a:rPr lang="en-US" sz="1400" b="1" dirty="0"/>
              <a:t>Key Steps in the Project:</a:t>
            </a:r>
            <a:endParaRPr lang="en-US" sz="1400" dirty="0"/>
          </a:p>
          <a:p>
            <a:pPr>
              <a:buFont typeface="+mj-lt"/>
              <a:buAutoNum type="arabicPeriod"/>
            </a:pPr>
            <a:r>
              <a:rPr lang="en-US" sz="1400" b="1" dirty="0"/>
              <a:t>Data Collection and Preprocessing:</a:t>
            </a:r>
            <a:endParaRPr lang="en-US" sz="1400" dirty="0"/>
          </a:p>
          <a:p>
            <a:pPr marL="742950" lvl="1" indent="-285750">
              <a:buFont typeface="+mj-lt"/>
              <a:buAutoNum type="arabicPeriod"/>
            </a:pPr>
            <a:r>
              <a:rPr lang="en-US" sz="1400" dirty="0"/>
              <a:t>Collected and preprocessed a diverse dataset containing driver demographics, vehicle details, claims history, and behavioral patterns.</a:t>
            </a:r>
          </a:p>
          <a:p>
            <a:pPr marL="742950" lvl="1" indent="-285750">
              <a:buFont typeface="+mj-lt"/>
              <a:buAutoNum type="arabicPeriod"/>
            </a:pPr>
            <a:r>
              <a:rPr lang="en-US" sz="1400" dirty="0"/>
              <a:t>Cleaned the data to remove missing entries and inconsistencies, ensuring a reliable dataset.</a:t>
            </a:r>
          </a:p>
          <a:p>
            <a:pPr>
              <a:buFont typeface="+mj-lt"/>
              <a:buAutoNum type="arabicPeriod"/>
            </a:pPr>
            <a:r>
              <a:rPr lang="en-US" sz="1400" b="1" dirty="0"/>
              <a:t>Demographic and Behavioral Analysis:</a:t>
            </a:r>
            <a:endParaRPr lang="en-US" sz="1400" dirty="0"/>
          </a:p>
          <a:p>
            <a:pPr marL="742950" lvl="1" indent="-285750">
              <a:buFont typeface="+mj-lt"/>
              <a:buAutoNum type="arabicPeriod"/>
            </a:pPr>
            <a:r>
              <a:rPr lang="en-US" sz="1400" dirty="0"/>
              <a:t>Explored how demographic factors like age, gender, and income influence claim likelihood.</a:t>
            </a:r>
          </a:p>
          <a:p>
            <a:pPr marL="742950" lvl="1" indent="-285750">
              <a:buFont typeface="+mj-lt"/>
              <a:buAutoNum type="arabicPeriod"/>
            </a:pPr>
            <a:r>
              <a:rPr lang="en-US" sz="1400" dirty="0"/>
              <a:t>Analyzed behavioral patterns such as past violations, speeding incidents, and DUI records to determine their correlation with claims.</a:t>
            </a:r>
          </a:p>
          <a:p>
            <a:pPr>
              <a:buFont typeface="+mj-lt"/>
              <a:buAutoNum type="arabicPeriod"/>
            </a:pPr>
            <a:r>
              <a:rPr lang="en-US" sz="1400" b="1" dirty="0"/>
              <a:t>Trend Identification:</a:t>
            </a:r>
            <a:endParaRPr lang="en-US" sz="1400" dirty="0"/>
          </a:p>
          <a:p>
            <a:pPr marL="742950" lvl="1" indent="-285750">
              <a:buFont typeface="+mj-lt"/>
              <a:buAutoNum type="arabicPeriod"/>
            </a:pPr>
            <a:r>
              <a:rPr lang="en-US" sz="1400" dirty="0"/>
              <a:t>Investigated how claim patterns have evolved over time.</a:t>
            </a:r>
          </a:p>
          <a:p>
            <a:pPr marL="742950" lvl="1" indent="-285750">
              <a:buFont typeface="+mj-lt"/>
              <a:buAutoNum type="arabicPeriod"/>
            </a:pPr>
            <a:r>
              <a:rPr lang="en-US" sz="1400" dirty="0"/>
              <a:t>Identified emerging trends that could impact future claims and premium pricing.</a:t>
            </a:r>
          </a:p>
          <a:p>
            <a:pPr>
              <a:buFont typeface="+mj-lt"/>
              <a:buAutoNum type="arabicPeriod"/>
            </a:pPr>
            <a:r>
              <a:rPr lang="en-US" sz="1400" b="1" dirty="0"/>
              <a:t>Visualization and Insights:</a:t>
            </a:r>
            <a:endParaRPr lang="en-US" sz="1400" dirty="0"/>
          </a:p>
          <a:p>
            <a:pPr marL="742950" lvl="1" indent="-285750">
              <a:buFont typeface="+mj-lt"/>
              <a:buAutoNum type="arabicPeriod"/>
            </a:pPr>
            <a:r>
              <a:rPr lang="en-US" sz="1400" dirty="0"/>
              <a:t>Created visualizations to represent findings, such as correlation heatmaps, demographic distributions, and behavioral impact analysis.</a:t>
            </a:r>
          </a:p>
          <a:p>
            <a:endParaRPr lang="en-US" dirty="0"/>
          </a:p>
        </p:txBody>
      </p:sp>
      <p:sp>
        <p:nvSpPr>
          <p:cNvPr id="4" name="Slide Number Placeholder 3">
            <a:extLst>
              <a:ext uri="{FF2B5EF4-FFF2-40B4-BE49-F238E27FC236}">
                <a16:creationId xmlns:a16="http://schemas.microsoft.com/office/drawing/2014/main" id="{5697B39A-E6C2-0675-2C74-E4133ACB38D2}"/>
              </a:ext>
            </a:extLst>
          </p:cNvPr>
          <p:cNvSpPr>
            <a:spLocks noGrp="1"/>
          </p:cNvSpPr>
          <p:nvPr>
            <p:ph type="sldNum" sz="quarter" idx="5"/>
          </p:nvPr>
        </p:nvSpPr>
        <p:spPr/>
        <p:txBody>
          <a:bodyPr/>
          <a:lstStyle/>
          <a:p>
            <a:fld id="{D4B9A9E5-4F7F-4A7D-9DE1-899232329269}" type="slidenum">
              <a:rPr lang="en-US" smtClean="0"/>
              <a:t>10</a:t>
            </a:fld>
            <a:endParaRPr lang="en-US"/>
          </a:p>
        </p:txBody>
      </p:sp>
    </p:spTree>
    <p:extLst>
      <p:ext uri="{BB962C8B-B14F-4D97-AF65-F5344CB8AC3E}">
        <p14:creationId xmlns:p14="http://schemas.microsoft.com/office/powerpoint/2010/main" val="371054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identified several </a:t>
            </a:r>
            <a:r>
              <a:rPr lang="en-US" b="1" dirty="0"/>
              <a:t>key features</a:t>
            </a:r>
            <a:r>
              <a:rPr lang="en-US" dirty="0"/>
              <a:t> that influence car insurance claims and risk analysis. These features include </a:t>
            </a:r>
            <a:r>
              <a:rPr lang="en-US" b="1" dirty="0"/>
              <a:t>demographic factors</a:t>
            </a:r>
            <a:r>
              <a:rPr lang="en-US" dirty="0"/>
              <a:t> such as </a:t>
            </a:r>
            <a:r>
              <a:rPr lang="en-US" b="1" dirty="0"/>
              <a:t>age</a:t>
            </a:r>
            <a:r>
              <a:rPr lang="en-US" dirty="0"/>
              <a:t>, </a:t>
            </a:r>
            <a:r>
              <a:rPr lang="en-US" b="1" dirty="0"/>
              <a:t>gender</a:t>
            </a:r>
            <a:r>
              <a:rPr lang="en-US" dirty="0"/>
              <a:t>, </a:t>
            </a:r>
            <a:r>
              <a:rPr lang="en-US" b="1" dirty="0"/>
              <a:t>education</a:t>
            </a:r>
            <a:r>
              <a:rPr lang="en-US" dirty="0"/>
              <a:t>, and </a:t>
            </a:r>
            <a:r>
              <a:rPr lang="en-US" b="1" dirty="0"/>
              <a:t>income</a:t>
            </a:r>
            <a:r>
              <a:rPr lang="en-US" dirty="0"/>
              <a:t>, which provide insights into the profile of policyholders. We also consider </a:t>
            </a:r>
            <a:r>
              <a:rPr lang="en-US" b="1" dirty="0"/>
              <a:t>driving-related parameters</a:t>
            </a:r>
            <a:r>
              <a:rPr lang="en-US" dirty="0"/>
              <a:t>, including </a:t>
            </a:r>
            <a:r>
              <a:rPr lang="en-US" b="1" dirty="0"/>
              <a:t>driving experience</a:t>
            </a:r>
            <a:r>
              <a:rPr lang="en-US" dirty="0"/>
              <a:t>, </a:t>
            </a:r>
            <a:r>
              <a:rPr lang="en-US" b="1" dirty="0"/>
              <a:t>vehicle ownership</a:t>
            </a:r>
            <a:r>
              <a:rPr lang="en-US" dirty="0"/>
              <a:t>, </a:t>
            </a:r>
            <a:r>
              <a:rPr lang="en-US" b="1" dirty="0"/>
              <a:t>vehicle year</a:t>
            </a:r>
            <a:r>
              <a:rPr lang="en-US" dirty="0"/>
              <a:t>, and </a:t>
            </a:r>
            <a:r>
              <a:rPr lang="en-US" b="1" dirty="0"/>
              <a:t>annual mileage</a:t>
            </a:r>
            <a:r>
              <a:rPr lang="en-US" dirty="0"/>
              <a:t>, which help assess the risk associated with different drivers. Additionally, </a:t>
            </a:r>
            <a:r>
              <a:rPr lang="en-US" b="1" dirty="0"/>
              <a:t>financial factors</a:t>
            </a:r>
            <a:r>
              <a:rPr lang="en-US" dirty="0"/>
              <a:t> like </a:t>
            </a:r>
            <a:r>
              <a:rPr lang="en-US" b="1" dirty="0"/>
              <a:t>credit score</a:t>
            </a:r>
            <a:r>
              <a:rPr lang="en-US" dirty="0"/>
              <a:t> play a role in evaluating the likelihood of claims. Finally, </a:t>
            </a:r>
            <a:r>
              <a:rPr lang="en-US" b="1" dirty="0"/>
              <a:t>behavioral factors</a:t>
            </a:r>
            <a:r>
              <a:rPr lang="en-US" dirty="0"/>
              <a:t>, including </a:t>
            </a:r>
            <a:r>
              <a:rPr lang="en-US" b="1" dirty="0"/>
              <a:t>speeding violations</a:t>
            </a:r>
            <a:r>
              <a:rPr lang="en-US" dirty="0"/>
              <a:t>, </a:t>
            </a:r>
            <a:r>
              <a:rPr lang="en-US" b="1" dirty="0"/>
              <a:t>past accidents</a:t>
            </a:r>
            <a:r>
              <a:rPr lang="en-US" dirty="0"/>
              <a:t>, and </a:t>
            </a:r>
            <a:r>
              <a:rPr lang="en-US" b="1" dirty="0"/>
              <a:t>postcode</a:t>
            </a:r>
            <a:r>
              <a:rPr lang="en-US" dirty="0"/>
              <a:t>, are crucial in understanding driving habits and risk exposure. These features collectively provide a comprehensive view of the factors that impact car insurance claim probabilities.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2765612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Aft>
                <a:spcPts val="1200"/>
              </a:spcAft>
              <a:buFont typeface="Arial" panose="020B0604020202020204" pitchFamily="34" charset="0"/>
              <a:buChar char="•"/>
            </a:pPr>
            <a:r>
              <a:rPr lang="en-US" sz="1400" b="1"/>
              <a:t>Features in the dataset:</a:t>
            </a:r>
            <a:endParaRPr lang="en-US" sz="1400"/>
          </a:p>
          <a:p>
            <a:pPr marL="228600" indent="-228600">
              <a:lnSpc>
                <a:spcPct val="90000"/>
              </a:lnSpc>
              <a:spcAft>
                <a:spcPts val="1200"/>
              </a:spcAft>
              <a:buFont typeface="Arial" panose="020B0604020202020204" pitchFamily="34" charset="0"/>
              <a:buChar char="•"/>
            </a:pPr>
            <a:r>
              <a:rPr lang="en-US" sz="1400" b="1"/>
              <a:t>Demographic Information:</a:t>
            </a:r>
            <a:endParaRPr lang="en-US" sz="1400"/>
          </a:p>
          <a:p>
            <a:pPr marL="228600" lvl="1" indent="-228600">
              <a:lnSpc>
                <a:spcPct val="90000"/>
              </a:lnSpc>
              <a:spcAft>
                <a:spcPts val="1200"/>
              </a:spcAft>
              <a:buFont typeface="Arial" panose="020B0604020202020204" pitchFamily="34" charset="0"/>
              <a:buChar char="•"/>
            </a:pPr>
            <a:r>
              <a:rPr lang="en-US" sz="1400"/>
              <a:t>Age, Gender, Income, Education Level</a:t>
            </a:r>
          </a:p>
          <a:p>
            <a:pPr marL="228600" indent="-228600">
              <a:lnSpc>
                <a:spcPct val="90000"/>
              </a:lnSpc>
              <a:spcAft>
                <a:spcPts val="1200"/>
              </a:spcAft>
              <a:buFont typeface="Arial" panose="020B0604020202020204" pitchFamily="34" charset="0"/>
              <a:buChar char="•"/>
            </a:pPr>
            <a:r>
              <a:rPr lang="en-US" sz="1400" b="1"/>
              <a:t>Vehicle Details:</a:t>
            </a:r>
            <a:endParaRPr lang="en-US" sz="1400"/>
          </a:p>
          <a:p>
            <a:pPr marL="228600" lvl="1" indent="-228600">
              <a:lnSpc>
                <a:spcPct val="90000"/>
              </a:lnSpc>
              <a:spcAft>
                <a:spcPts val="1200"/>
              </a:spcAft>
              <a:buFont typeface="Arial" panose="020B0604020202020204" pitchFamily="34" charset="0"/>
              <a:buChar char="•"/>
            </a:pPr>
            <a:r>
              <a:rPr lang="en-US" sz="1400"/>
              <a:t>Ownership (owned/financed), Year of Manufacturing, Type of Vehicle</a:t>
            </a:r>
          </a:p>
          <a:p>
            <a:pPr marL="228600" indent="-228600">
              <a:lnSpc>
                <a:spcPct val="90000"/>
              </a:lnSpc>
              <a:spcAft>
                <a:spcPts val="1200"/>
              </a:spcAft>
              <a:buFont typeface="Arial" panose="020B0604020202020204" pitchFamily="34" charset="0"/>
              <a:buChar char="•"/>
            </a:pPr>
            <a:r>
              <a:rPr lang="en-US" sz="1400" b="1"/>
              <a:t>Behavioral Indicators:</a:t>
            </a:r>
            <a:endParaRPr lang="en-US" sz="1400"/>
          </a:p>
          <a:p>
            <a:pPr marL="228600" lvl="1" indent="-228600">
              <a:lnSpc>
                <a:spcPct val="90000"/>
              </a:lnSpc>
              <a:spcAft>
                <a:spcPts val="1200"/>
              </a:spcAft>
              <a:buFont typeface="Arial" panose="020B0604020202020204" pitchFamily="34" charset="0"/>
              <a:buChar char="•"/>
            </a:pPr>
            <a:r>
              <a:rPr lang="en-US" sz="1400"/>
              <a:t>Past speeding violations, Past accidents, Annual mileage</a:t>
            </a: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124256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a:p>
        </p:txBody>
      </p:sp>
    </p:spTree>
    <p:extLst>
      <p:ext uri="{BB962C8B-B14F-4D97-AF65-F5344CB8AC3E}">
        <p14:creationId xmlns:p14="http://schemas.microsoft.com/office/powerpoint/2010/main" val="4110010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35E1E-023C-3C20-CC9C-F4A67757F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20F53-A791-519E-CD2D-E1AAACD6C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3A527C-5CBE-9929-78AB-2BC3BC1E21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26DBBE-01D2-5EBF-C68D-D957AFC4E11C}"/>
              </a:ext>
            </a:extLst>
          </p:cNvPr>
          <p:cNvSpPr>
            <a:spLocks noGrp="1"/>
          </p:cNvSpPr>
          <p:nvPr>
            <p:ph type="sldNum" sz="quarter" idx="5"/>
          </p:nvPr>
        </p:nvSpPr>
        <p:spPr/>
        <p:txBody>
          <a:bodyPr/>
          <a:lstStyle/>
          <a:p>
            <a:fld id="{D4B9A9E5-4F7F-4A7D-9DE1-899232329269}" type="slidenum">
              <a:rPr lang="en-US" smtClean="0"/>
              <a:t>14</a:t>
            </a:fld>
            <a:endParaRPr lang="en-US"/>
          </a:p>
        </p:txBody>
      </p:sp>
    </p:spTree>
    <p:extLst>
      <p:ext uri="{BB962C8B-B14F-4D97-AF65-F5344CB8AC3E}">
        <p14:creationId xmlns:p14="http://schemas.microsoft.com/office/powerpoint/2010/main" val="1514332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analysis, we focused on creating </a:t>
            </a:r>
            <a:r>
              <a:rPr lang="en-US" b="1" dirty="0"/>
              <a:t>data visualizations</a:t>
            </a:r>
            <a:r>
              <a:rPr lang="en-US" dirty="0"/>
              <a:t> to derive insights from features such as </a:t>
            </a:r>
            <a:r>
              <a:rPr lang="en-US" b="1" dirty="0"/>
              <a:t>age</a:t>
            </a:r>
            <a:r>
              <a:rPr lang="en-US" dirty="0"/>
              <a:t>, </a:t>
            </a:r>
            <a:r>
              <a:rPr lang="en-US" b="1" dirty="0"/>
              <a:t>income</a:t>
            </a:r>
            <a:r>
              <a:rPr lang="en-US" dirty="0"/>
              <a:t>, </a:t>
            </a:r>
            <a:r>
              <a:rPr lang="en-US" b="1" dirty="0"/>
              <a:t>credit score</a:t>
            </a:r>
            <a:r>
              <a:rPr lang="en-US" dirty="0"/>
              <a:t>, </a:t>
            </a:r>
            <a:r>
              <a:rPr lang="en-US" b="1" dirty="0"/>
              <a:t>vehicle ownership</a:t>
            </a:r>
            <a:r>
              <a:rPr lang="en-US" dirty="0"/>
              <a:t>, and </a:t>
            </a:r>
            <a:r>
              <a:rPr lang="en-US" b="1" dirty="0"/>
              <a:t>behavioral metrics</a:t>
            </a:r>
            <a:r>
              <a:rPr lang="en-US" dirty="0"/>
              <a:t> like speeding violations and past accidents. We used several types of visualizations, including </a:t>
            </a:r>
            <a:r>
              <a:rPr lang="en-US" b="1" dirty="0"/>
              <a:t>bar charts</a:t>
            </a:r>
            <a:r>
              <a:rPr lang="en-US" dirty="0"/>
              <a:t>, </a:t>
            </a:r>
            <a:r>
              <a:rPr lang="en-US" b="1" dirty="0"/>
              <a:t>scatterplots</a:t>
            </a:r>
            <a:r>
              <a:rPr lang="en-US" dirty="0"/>
              <a:t>, </a:t>
            </a:r>
            <a:r>
              <a:rPr lang="en-US" b="1" dirty="0"/>
              <a:t>heatmaps</a:t>
            </a:r>
            <a:r>
              <a:rPr lang="en-US" dirty="0"/>
              <a:t>, and </a:t>
            </a:r>
            <a:r>
              <a:rPr lang="en-US" b="1" dirty="0"/>
              <a:t>histograms</a:t>
            </a:r>
            <a:r>
              <a:rPr lang="en-US" dirty="0"/>
              <a:t>, to help uncover relationships in the data. Our approach to </a:t>
            </a:r>
            <a:r>
              <a:rPr lang="en-US" b="1" dirty="0"/>
              <a:t>visualization techniques</a:t>
            </a:r>
            <a:r>
              <a:rPr lang="en-US" dirty="0"/>
              <a:t> includes highlighting correlations between demographic variables and claim likelihood, as well as exploring the impact of behavioral factors on claim outcomes. We also used </a:t>
            </a:r>
            <a:r>
              <a:rPr lang="en-US" b="1" dirty="0"/>
              <a:t>correlation matrices</a:t>
            </a:r>
            <a:r>
              <a:rPr lang="en-US" dirty="0"/>
              <a:t> to reveal relationships between features and implement </a:t>
            </a:r>
            <a:r>
              <a:rPr lang="en-US" b="1" dirty="0"/>
              <a:t>bar and scatterplots</a:t>
            </a:r>
            <a:r>
              <a:rPr lang="en-US" dirty="0"/>
              <a:t> to visualize demographic and behavioral trends effectively.</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3823407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Overview</a:t>
            </a:r>
            <a:r>
              <a:rPr lang="en-US" dirty="0"/>
              <a:t>:</a:t>
            </a:r>
          </a:p>
          <a:p>
            <a:pPr>
              <a:buFont typeface="Arial" panose="020B0604020202020204" pitchFamily="34" charset="0"/>
              <a:buChar char="•"/>
            </a:pPr>
            <a:r>
              <a:rPr lang="en-US" dirty="0"/>
              <a:t>This visualization compares the </a:t>
            </a:r>
            <a:r>
              <a:rPr lang="en-US" b="1" dirty="0"/>
              <a:t>average Credit Score</a:t>
            </a:r>
            <a:r>
              <a:rPr lang="en-US" dirty="0"/>
              <a:t> and </a:t>
            </a:r>
            <a:r>
              <a:rPr lang="en-US" b="1" dirty="0"/>
              <a:t>average Speeding Violations</a:t>
            </a:r>
            <a:r>
              <a:rPr lang="en-US" dirty="0"/>
              <a:t> across categories defined by </a:t>
            </a:r>
            <a:r>
              <a:rPr lang="en-US" b="1" dirty="0"/>
              <a:t>Gender</a:t>
            </a:r>
            <a:r>
              <a:rPr lang="en-US" dirty="0"/>
              <a:t>, </a:t>
            </a:r>
            <a:r>
              <a:rPr lang="en-US" b="1" dirty="0"/>
              <a:t>Postal Code</a:t>
            </a:r>
            <a:r>
              <a:rPr lang="en-US" dirty="0"/>
              <a:t>, and </a:t>
            </a:r>
            <a:r>
              <a:rPr lang="en-US" b="1" dirty="0"/>
              <a:t>Vehicle Type</a:t>
            </a:r>
            <a:r>
              <a:rPr lang="en-US" dirty="0"/>
              <a:t>.</a:t>
            </a:r>
          </a:p>
          <a:p>
            <a:pPr>
              <a:buFont typeface="Arial" panose="020B0604020202020204" pitchFamily="34" charset="0"/>
              <a:buChar char="•"/>
            </a:pPr>
            <a:r>
              <a:rPr lang="en-US" dirty="0"/>
              <a:t>The light blue line represents </a:t>
            </a:r>
            <a:r>
              <a:rPr lang="en-US" b="1" dirty="0"/>
              <a:t>Credit Score</a:t>
            </a:r>
            <a:r>
              <a:rPr lang="en-US" dirty="0"/>
              <a:t>, while the dark blue line represents </a:t>
            </a:r>
            <a:r>
              <a:rPr lang="en-US" b="1" dirty="0"/>
              <a:t>Speeding Violations</a:t>
            </a:r>
            <a:endParaRPr lang="en-US" dirty="0"/>
          </a:p>
          <a:p>
            <a:r>
              <a:rPr lang="en-US" b="1" dirty="0"/>
              <a:t>Key Observations</a:t>
            </a:r>
            <a:r>
              <a:rPr lang="en-US" dirty="0"/>
              <a:t>:</a:t>
            </a:r>
          </a:p>
          <a:p>
            <a:pPr>
              <a:buFont typeface="Arial" panose="020B0604020202020204" pitchFamily="34" charset="0"/>
              <a:buChar char="•"/>
            </a:pPr>
            <a:r>
              <a:rPr lang="en-US" b="1" dirty="0"/>
              <a:t>Gender Differences</a:t>
            </a:r>
            <a:r>
              <a:rPr lang="en-US" dirty="0"/>
              <a:t>:</a:t>
            </a:r>
          </a:p>
          <a:p>
            <a:pPr marL="742950" lvl="1" indent="-285750">
              <a:buFont typeface="Arial" panose="020B0604020202020204" pitchFamily="34" charset="0"/>
              <a:buChar char="•"/>
            </a:pPr>
            <a:r>
              <a:rPr lang="en-US" dirty="0"/>
              <a:t>On average, </a:t>
            </a:r>
            <a:r>
              <a:rPr lang="en-US" b="1" dirty="0"/>
              <a:t>male drivers</a:t>
            </a:r>
            <a:r>
              <a:rPr lang="en-US" dirty="0"/>
              <a:t> have significantly higher speeding violations compared to female drivers.</a:t>
            </a:r>
          </a:p>
          <a:p>
            <a:r>
              <a:rPr lang="en-US" b="1" dirty="0"/>
              <a:t>Insights and Implications</a:t>
            </a:r>
            <a:r>
              <a:rPr lang="en-US" dirty="0"/>
              <a:t>:</a:t>
            </a:r>
          </a:p>
          <a:p>
            <a:pPr>
              <a:buFont typeface="Arial" panose="020B0604020202020204" pitchFamily="34" charset="0"/>
              <a:buChar char="•"/>
            </a:pPr>
            <a:r>
              <a:rPr lang="en-US" dirty="0"/>
              <a:t>This data can be used to understand </a:t>
            </a:r>
            <a:r>
              <a:rPr lang="en-US" b="1" dirty="0"/>
              <a:t>risk factors</a:t>
            </a:r>
            <a:r>
              <a:rPr lang="en-US" dirty="0"/>
              <a:t> more clearly, such as how vehicle type and gender influence driving behavior.</a:t>
            </a:r>
          </a:p>
          <a:p>
            <a:pPr>
              <a:buFont typeface="Arial" panose="020B0604020202020204" pitchFamily="34" charset="0"/>
              <a:buChar char="•"/>
            </a:pPr>
            <a:endParaRPr lang="en-US" dirty="0"/>
          </a:p>
          <a:p>
            <a:pPr>
              <a:buFont typeface="Arial" panose="020B0604020202020204" pitchFamily="34" charset="0"/>
              <a:buChar char="•"/>
            </a:pPr>
            <a:r>
              <a:rPr lang="en-US" dirty="0"/>
              <a:t>This visualization presents a </a:t>
            </a:r>
            <a:r>
              <a:rPr lang="en-US" b="1" dirty="0"/>
              <a:t>comparison of average credit scores and speeding violations</a:t>
            </a:r>
            <a:r>
              <a:rPr lang="en-US" dirty="0"/>
              <a:t> based on </a:t>
            </a:r>
            <a:r>
              <a:rPr lang="en-US" b="1" dirty="0"/>
              <a:t>vehicle type</a:t>
            </a:r>
            <a:r>
              <a:rPr lang="en-US" dirty="0"/>
              <a:t> and </a:t>
            </a:r>
            <a:r>
              <a:rPr lang="en-US" b="1" dirty="0"/>
              <a:t>gender</a:t>
            </a:r>
            <a:r>
              <a:rPr lang="en-US" dirty="0"/>
              <a:t>. The chart illustrates how different vehicle types (sedans and sports cars) correlate with </a:t>
            </a:r>
            <a:r>
              <a:rPr lang="en-US" b="1" dirty="0"/>
              <a:t>credit scores</a:t>
            </a:r>
            <a:r>
              <a:rPr lang="en-US" dirty="0"/>
              <a:t> and </a:t>
            </a:r>
            <a:r>
              <a:rPr lang="en-US" b="1" dirty="0"/>
              <a:t>speeding violations</a:t>
            </a:r>
            <a:r>
              <a:rPr lang="en-US" dirty="0"/>
              <a:t> for male and female drivers. We can observe that drivers of sports cars generally have higher instances of speeding violations, with peaks reaching up to 3.09 on average. Additionally, the </a:t>
            </a:r>
            <a:r>
              <a:rPr lang="en-US" b="1" dirty="0"/>
              <a:t>credit scores</a:t>
            </a:r>
            <a:r>
              <a:rPr lang="en-US" dirty="0"/>
              <a:t> show less variation compared to speeding violations but do indicate some differences by vehicle type and gender. These insights highlight the behavioral differences among different groups, which can be useful for insurers in assessing risk more accurately.</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a:p>
        </p:txBody>
      </p:sp>
    </p:spTree>
    <p:extLst>
      <p:ext uri="{BB962C8B-B14F-4D97-AF65-F5344CB8AC3E}">
        <p14:creationId xmlns:p14="http://schemas.microsoft.com/office/powerpoint/2010/main" val="3928048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Overview</a:t>
            </a:r>
            <a:r>
              <a:rPr lang="en-US" dirty="0"/>
              <a:t>:</a:t>
            </a:r>
          </a:p>
          <a:p>
            <a:pPr>
              <a:buFont typeface="Arial" panose="020B0604020202020204" pitchFamily="34" charset="0"/>
              <a:buChar char="•"/>
            </a:pPr>
            <a:r>
              <a:rPr lang="en-US" dirty="0"/>
              <a:t>This map illustrates the </a:t>
            </a:r>
            <a:r>
              <a:rPr lang="en-US" b="1" dirty="0"/>
              <a:t>number of speeding violations per driver</a:t>
            </a:r>
            <a:r>
              <a:rPr lang="en-US" dirty="0"/>
              <a:t> in each state across the United States.</a:t>
            </a:r>
          </a:p>
          <a:p>
            <a:pPr>
              <a:buFont typeface="Arial" panose="020B0604020202020204" pitchFamily="34" charset="0"/>
              <a:buChar char="•"/>
            </a:pPr>
            <a:r>
              <a:rPr lang="en-US" dirty="0"/>
              <a:t>States are color-coded from </a:t>
            </a:r>
            <a:r>
              <a:rPr lang="en-US" b="1" dirty="0"/>
              <a:t>light to dark</a:t>
            </a:r>
            <a:r>
              <a:rPr lang="en-US" dirty="0"/>
              <a:t> based on the average violations—darker shades represent </a:t>
            </a:r>
            <a:r>
              <a:rPr lang="en-US" b="1" dirty="0"/>
              <a:t>higher violations</a:t>
            </a:r>
            <a:r>
              <a:rPr lang="en-US" dirty="0"/>
              <a:t>.</a:t>
            </a:r>
          </a:p>
          <a:p>
            <a:r>
              <a:rPr lang="en-US" b="1" dirty="0"/>
              <a:t>Key Highlights</a:t>
            </a:r>
            <a:r>
              <a:rPr lang="en-US" dirty="0"/>
              <a:t>:</a:t>
            </a:r>
          </a:p>
          <a:p>
            <a:pPr>
              <a:buFont typeface="Arial" panose="020B0604020202020204" pitchFamily="34" charset="0"/>
              <a:buChar char="•"/>
            </a:pPr>
            <a:r>
              <a:rPr lang="en-US" b="1" dirty="0"/>
              <a:t>Colorado (Denver)</a:t>
            </a:r>
            <a:r>
              <a:rPr lang="en-US" dirty="0"/>
              <a:t> has the highest average speeding violations per driver, marked by the </a:t>
            </a:r>
            <a:r>
              <a:rPr lang="en-US" b="1" dirty="0"/>
              <a:t>deep red</a:t>
            </a:r>
            <a:r>
              <a:rPr lang="en-US" dirty="0"/>
              <a:t> color.</a:t>
            </a:r>
          </a:p>
          <a:p>
            <a:pPr>
              <a:buFont typeface="Arial" panose="020B0604020202020204" pitchFamily="34" charset="0"/>
              <a:buChar char="•"/>
            </a:pPr>
            <a:r>
              <a:rPr lang="en-US" b="1" dirty="0"/>
              <a:t>California (CA)</a:t>
            </a:r>
            <a:r>
              <a:rPr lang="en-US" dirty="0"/>
              <a:t> shows a relatively moderate level, with an average of </a:t>
            </a:r>
            <a:r>
              <a:rPr lang="en-US" b="1" dirty="0"/>
              <a:t>2 violations</a:t>
            </a:r>
            <a:r>
              <a:rPr lang="en-US" dirty="0"/>
              <a:t> per driver.</a:t>
            </a:r>
          </a:p>
          <a:p>
            <a:r>
              <a:rPr lang="en-US" b="1" dirty="0"/>
              <a:t>Insights and Applications</a:t>
            </a:r>
            <a:r>
              <a:rPr lang="en-US" dirty="0"/>
              <a:t>:</a:t>
            </a:r>
          </a:p>
          <a:p>
            <a:pPr>
              <a:buFont typeface="Arial" panose="020B0604020202020204" pitchFamily="34" charset="0"/>
              <a:buChar char="•"/>
            </a:pPr>
            <a:r>
              <a:rPr lang="en-US" dirty="0"/>
              <a:t>This data can assist </a:t>
            </a:r>
            <a:r>
              <a:rPr lang="en-US" b="1" dirty="0"/>
              <a:t>insurance companies</a:t>
            </a:r>
            <a:r>
              <a:rPr lang="en-US" dirty="0"/>
              <a:t> and </a:t>
            </a:r>
            <a:r>
              <a:rPr lang="en-US" b="1" dirty="0"/>
              <a:t>traffic authorities</a:t>
            </a:r>
            <a:r>
              <a:rPr lang="en-US" dirty="0"/>
              <a:t> in identifying high-risk areas.</a:t>
            </a:r>
          </a:p>
          <a:p>
            <a:endParaRPr lang="en-US" dirty="0"/>
          </a:p>
          <a:p>
            <a:r>
              <a:rPr lang="en-US" dirty="0"/>
              <a:t>This map illustrates the </a:t>
            </a:r>
            <a:r>
              <a:rPr lang="en-US" b="1" dirty="0"/>
              <a:t>geographic distribution of speeding violations</a:t>
            </a:r>
            <a:r>
              <a:rPr lang="en-US" dirty="0"/>
              <a:t> across various states in the United States. Each state is color-coded to indicate the </a:t>
            </a:r>
            <a:r>
              <a:rPr lang="en-US" b="1" dirty="0"/>
              <a:t>average number of speeding violations per driver</a:t>
            </a:r>
            <a:r>
              <a:rPr lang="en-US" dirty="0"/>
              <a:t>, with darker colors representing higher violation rates. Notably, </a:t>
            </a:r>
            <a:r>
              <a:rPr lang="en-US" b="1" dirty="0"/>
              <a:t>Colorado</a:t>
            </a:r>
            <a:r>
              <a:rPr lang="en-US" dirty="0"/>
              <a:t> (highlighted around Denver) has a high concentration of speeding violations, indicated by the deep red shading. In contrast, states such as </a:t>
            </a:r>
            <a:r>
              <a:rPr lang="en-US" b="1" dirty="0"/>
              <a:t>California</a:t>
            </a:r>
            <a:r>
              <a:rPr lang="en-US" dirty="0"/>
              <a:t> and others in the western region show relatively lower rates of violations, marked by lighter shades of blue. This geographic insight can help insurers assess the risk level associated with drivers in different regions, enabling more precise premium pricing and policy adjustments based on driving behaviors across states.</a:t>
            </a: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a:p>
        </p:txBody>
      </p:sp>
    </p:spTree>
    <p:extLst>
      <p:ext uri="{BB962C8B-B14F-4D97-AF65-F5344CB8AC3E}">
        <p14:creationId xmlns:p14="http://schemas.microsoft.com/office/powerpoint/2010/main" val="35354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dirty="0"/>
              <a:t>:</a:t>
            </a:r>
          </a:p>
          <a:p>
            <a:pPr>
              <a:buFont typeface="Arial" panose="020B0604020202020204" pitchFamily="34" charset="0"/>
              <a:buChar char="•"/>
            </a:pPr>
            <a:r>
              <a:rPr lang="en-US" dirty="0"/>
              <a:t>Show the distribution of </a:t>
            </a:r>
            <a:r>
              <a:rPr lang="en-US" b="1" dirty="0"/>
              <a:t>speeding violations</a:t>
            </a:r>
            <a:r>
              <a:rPr lang="en-US" dirty="0"/>
              <a:t> by </a:t>
            </a:r>
            <a:r>
              <a:rPr lang="en-US" b="1" dirty="0"/>
              <a:t>vehicle type</a:t>
            </a:r>
            <a:r>
              <a:rPr lang="en-US" dirty="0"/>
              <a:t> and </a:t>
            </a:r>
            <a:r>
              <a:rPr lang="en-US" b="1" dirty="0"/>
              <a:t>age group</a:t>
            </a:r>
            <a:r>
              <a:rPr lang="en-US" dirty="0"/>
              <a:t>.</a:t>
            </a:r>
          </a:p>
          <a:p>
            <a:r>
              <a:rPr lang="en-US" b="1" dirty="0"/>
              <a:t>Key Insights</a:t>
            </a:r>
            <a:r>
              <a:rPr lang="en-US" dirty="0"/>
              <a:t>:</a:t>
            </a:r>
          </a:p>
          <a:p>
            <a:pPr>
              <a:buFont typeface="Arial" panose="020B0604020202020204" pitchFamily="34" charset="0"/>
              <a:buChar char="•"/>
            </a:pPr>
            <a:r>
              <a:rPr lang="en-US" b="1" dirty="0"/>
              <a:t>Sedan drivers aged 40-64</a:t>
            </a:r>
            <a:r>
              <a:rPr lang="en-US" dirty="0"/>
              <a:t> have the highest number of violations (</a:t>
            </a:r>
            <a:r>
              <a:rPr lang="en-US" b="1" dirty="0"/>
              <a:t>148</a:t>
            </a:r>
            <a:r>
              <a:rPr lang="en-US" dirty="0"/>
              <a:t>), followed by </a:t>
            </a:r>
            <a:r>
              <a:rPr lang="en-US" b="1" dirty="0"/>
              <a:t>drivers aged 65+</a:t>
            </a:r>
            <a:r>
              <a:rPr lang="en-US" dirty="0"/>
              <a:t> in sedans (</a:t>
            </a:r>
            <a:r>
              <a:rPr lang="en-US" b="1" dirty="0"/>
              <a:t>186</a:t>
            </a:r>
            <a:r>
              <a:rPr lang="en-US" dirty="0"/>
              <a:t>).</a:t>
            </a:r>
          </a:p>
          <a:p>
            <a:pPr>
              <a:buFont typeface="Arial" panose="020B0604020202020204" pitchFamily="34" charset="0"/>
              <a:buChar char="•"/>
            </a:pPr>
            <a:r>
              <a:rPr lang="en-US" b="1" dirty="0"/>
              <a:t>Sports cars and SUVs</a:t>
            </a:r>
            <a:r>
              <a:rPr lang="en-US" dirty="0"/>
              <a:t> show relatively lower violation numbers across all age groups compared to sedans.</a:t>
            </a:r>
          </a:p>
          <a:p>
            <a:pPr>
              <a:buFont typeface="Arial" panose="020B0604020202020204" pitchFamily="34" charset="0"/>
              <a:buChar char="•"/>
            </a:pPr>
            <a:r>
              <a:rPr lang="en-US" b="1" dirty="0"/>
              <a:t>Older drivers (65+)</a:t>
            </a:r>
            <a:r>
              <a:rPr lang="en-US" dirty="0"/>
              <a:t> tend to have </a:t>
            </a:r>
            <a:r>
              <a:rPr lang="en-US" b="1" dirty="0"/>
              <a:t>high violations</a:t>
            </a:r>
            <a:r>
              <a:rPr lang="en-US" dirty="0"/>
              <a:t> in </a:t>
            </a:r>
            <a:r>
              <a:rPr lang="en-US" b="1" dirty="0"/>
              <a:t>sedans</a:t>
            </a:r>
            <a:r>
              <a:rPr lang="en-US" dirty="0"/>
              <a:t> but lower in other vehicle types.</a:t>
            </a:r>
          </a:p>
          <a:p>
            <a:r>
              <a:rPr lang="en-US" b="1" dirty="0"/>
              <a:t>Patterns</a:t>
            </a:r>
            <a:r>
              <a:rPr lang="en-US" dirty="0"/>
              <a:t>:</a:t>
            </a:r>
          </a:p>
          <a:p>
            <a:pPr>
              <a:buFont typeface="Arial" panose="020B0604020202020204" pitchFamily="34" charset="0"/>
              <a:buChar char="•"/>
            </a:pPr>
            <a:r>
              <a:rPr lang="en-US" b="1" dirty="0"/>
              <a:t>Sedans</a:t>
            </a:r>
            <a:r>
              <a:rPr lang="en-US" dirty="0"/>
              <a:t> consistently have higher violations, especially in </a:t>
            </a:r>
            <a:r>
              <a:rPr lang="en-US" b="1" dirty="0"/>
              <a:t>middle-aged and older drivers</a:t>
            </a:r>
            <a:r>
              <a:rPr lang="en-US" dirty="0"/>
              <a:t>.</a:t>
            </a:r>
          </a:p>
          <a:p>
            <a:pPr>
              <a:buFont typeface="Arial" panose="020B0604020202020204" pitchFamily="34" charset="0"/>
              <a:buChar char="•"/>
            </a:pPr>
            <a:r>
              <a:rPr lang="en-US" b="1" dirty="0"/>
              <a:t>Hatchback</a:t>
            </a:r>
            <a:r>
              <a:rPr lang="en-US" dirty="0"/>
              <a:t> drivers aged </a:t>
            </a:r>
            <a:r>
              <a:rPr lang="en-US" b="1" dirty="0"/>
              <a:t>65+</a:t>
            </a:r>
            <a:r>
              <a:rPr lang="en-US" dirty="0"/>
              <a:t> also have a significant number of violations compared to younger age groups.</a:t>
            </a:r>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visualization provides a </a:t>
            </a:r>
            <a:r>
              <a:rPr lang="en-US" b="1" dirty="0"/>
              <a:t>comparison of speeding violations</a:t>
            </a:r>
            <a:r>
              <a:rPr lang="en-US" dirty="0"/>
              <a:t> across different </a:t>
            </a:r>
            <a:r>
              <a:rPr lang="en-US" b="1" dirty="0"/>
              <a:t>age groups</a:t>
            </a:r>
            <a:r>
              <a:rPr lang="en-US" dirty="0"/>
              <a:t> and </a:t>
            </a:r>
            <a:r>
              <a:rPr lang="en-US" b="1" dirty="0"/>
              <a:t>vehicle types</a:t>
            </a:r>
            <a:r>
              <a:rPr lang="en-US" dirty="0"/>
              <a:t>. The chart breaks down the number of speeding violations for drivers in age categories such as </a:t>
            </a:r>
            <a:r>
              <a:rPr lang="en-US" b="1" dirty="0"/>
              <a:t>16-25</a:t>
            </a:r>
            <a:r>
              <a:rPr lang="en-US" dirty="0"/>
              <a:t>, </a:t>
            </a:r>
            <a:r>
              <a:rPr lang="en-US" b="1" dirty="0"/>
              <a:t>26-39</a:t>
            </a:r>
            <a:r>
              <a:rPr lang="en-US" dirty="0"/>
              <a:t>, </a:t>
            </a:r>
            <a:r>
              <a:rPr lang="en-US" b="1" dirty="0"/>
              <a:t>40-64</a:t>
            </a:r>
            <a:r>
              <a:rPr lang="en-US" dirty="0"/>
              <a:t>, and </a:t>
            </a:r>
            <a:r>
              <a:rPr lang="en-US" b="1" dirty="0"/>
              <a:t>65+</a:t>
            </a:r>
            <a:r>
              <a:rPr lang="en-US" dirty="0"/>
              <a:t>, and further categorizes them by </a:t>
            </a:r>
            <a:r>
              <a:rPr lang="en-US" b="1" dirty="0"/>
              <a:t>vehicle type</a:t>
            </a:r>
            <a:r>
              <a:rPr lang="en-US" dirty="0"/>
              <a:t>, including </a:t>
            </a:r>
            <a:r>
              <a:rPr lang="en-US" b="1" dirty="0"/>
              <a:t>hatchbacks</a:t>
            </a:r>
            <a:r>
              <a:rPr lang="en-US" dirty="0"/>
              <a:t>, </a:t>
            </a:r>
            <a:r>
              <a:rPr lang="en-US" b="1" dirty="0"/>
              <a:t>sedans</a:t>
            </a:r>
            <a:r>
              <a:rPr lang="en-US" dirty="0"/>
              <a:t>, </a:t>
            </a:r>
            <a:r>
              <a:rPr lang="en-US" b="1" dirty="0"/>
              <a:t>sports cars</a:t>
            </a:r>
            <a:r>
              <a:rPr lang="en-US" dirty="0"/>
              <a:t>, and </a:t>
            </a:r>
            <a:r>
              <a:rPr lang="en-US" b="1" dirty="0"/>
              <a:t>SUVs</a:t>
            </a:r>
            <a:r>
              <a:rPr lang="en-US" dirty="0"/>
              <a:t>. Notably, younger drivers (particularly those aged 16-25 and 26-39) exhibit a higher number of violations, especially when driving sedans and sports cars. The data also shows that </a:t>
            </a:r>
            <a:r>
              <a:rPr lang="en-US" b="1" dirty="0"/>
              <a:t>sports cars</a:t>
            </a:r>
            <a:r>
              <a:rPr lang="en-US" dirty="0"/>
              <a:t> tend to have the highest speeding violations across almost all age groups, emphasizing the increased risk associated with these vehicles. This analysis helps highlight the correlation between </a:t>
            </a:r>
            <a:r>
              <a:rPr lang="en-US" b="1" dirty="0"/>
              <a:t>age</a:t>
            </a:r>
            <a:r>
              <a:rPr lang="en-US" dirty="0"/>
              <a:t>, </a:t>
            </a:r>
            <a:r>
              <a:rPr lang="en-US" b="1" dirty="0"/>
              <a:t>vehicle type</a:t>
            </a:r>
            <a:r>
              <a:rPr lang="en-US" dirty="0"/>
              <a:t>, and risky driving behaviors, providing important insights for insurers to factor in when determining risk profiles and policy terms.</a:t>
            </a: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a:p>
        </p:txBody>
      </p:sp>
    </p:spTree>
    <p:extLst>
      <p:ext uri="{BB962C8B-B14F-4D97-AF65-F5344CB8AC3E}">
        <p14:creationId xmlns:p14="http://schemas.microsoft.com/office/powerpoint/2010/main" val="398996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dirty="0"/>
              <a:t>:</a:t>
            </a:r>
          </a:p>
          <a:p>
            <a:pPr>
              <a:buFont typeface="Arial" panose="020B0604020202020204" pitchFamily="34" charset="0"/>
              <a:buChar char="•"/>
            </a:pPr>
            <a:r>
              <a:rPr lang="en-US" dirty="0"/>
              <a:t>Show the distribution of </a:t>
            </a:r>
            <a:r>
              <a:rPr lang="en-US" b="1" dirty="0"/>
              <a:t>vehicle types</a:t>
            </a:r>
            <a:r>
              <a:rPr lang="en-US" dirty="0"/>
              <a:t> (hatchback, sedan, sports car, SUV) across different </a:t>
            </a:r>
            <a:r>
              <a:rPr lang="en-US" b="1" dirty="0"/>
              <a:t>income classes</a:t>
            </a:r>
            <a:r>
              <a:rPr lang="en-US" dirty="0"/>
              <a:t> and </a:t>
            </a:r>
            <a:r>
              <a:rPr lang="en-US" b="1" dirty="0"/>
              <a:t>age groups</a:t>
            </a:r>
            <a:r>
              <a:rPr lang="en-US" dirty="0"/>
              <a:t>.</a:t>
            </a:r>
          </a:p>
          <a:p>
            <a:r>
              <a:rPr lang="en-US" b="1" dirty="0"/>
              <a:t>Key Observations</a:t>
            </a:r>
            <a:r>
              <a:rPr lang="en-US" dirty="0"/>
              <a:t>:</a:t>
            </a:r>
          </a:p>
          <a:p>
            <a:pPr>
              <a:buFont typeface="Arial" panose="020B0604020202020204" pitchFamily="34" charset="0"/>
              <a:buChar char="•"/>
            </a:pPr>
            <a:r>
              <a:rPr lang="en-US" b="1" dirty="0"/>
              <a:t>Younger age group (16-25)</a:t>
            </a:r>
            <a:r>
              <a:rPr lang="en-US" dirty="0"/>
              <a:t> has the </a:t>
            </a:r>
            <a:r>
              <a:rPr lang="en-US" b="1" dirty="0"/>
              <a:t>highest outcome count</a:t>
            </a:r>
            <a:r>
              <a:rPr lang="en-US" dirty="0"/>
              <a:t>, especially for those in the </a:t>
            </a:r>
            <a:r>
              <a:rPr lang="en-US" b="1" dirty="0"/>
              <a:t>poverty income class</a:t>
            </a:r>
            <a:r>
              <a:rPr lang="en-US" dirty="0"/>
              <a:t> driving </a:t>
            </a:r>
            <a:r>
              <a:rPr lang="en-US" b="1" dirty="0"/>
              <a:t>sedans</a:t>
            </a:r>
            <a:r>
              <a:rPr lang="en-US" dirty="0"/>
              <a:t>.</a:t>
            </a:r>
          </a:p>
          <a:p>
            <a:pPr>
              <a:buFont typeface="Arial" panose="020B0604020202020204" pitchFamily="34" charset="0"/>
              <a:buChar char="•"/>
            </a:pPr>
            <a:r>
              <a:rPr lang="en-US" b="1" dirty="0"/>
              <a:t>Working class</a:t>
            </a:r>
            <a:r>
              <a:rPr lang="en-US" dirty="0"/>
              <a:t> individuals, particularly in the </a:t>
            </a:r>
            <a:r>
              <a:rPr lang="en-US" b="1" dirty="0"/>
              <a:t>26-39</a:t>
            </a:r>
            <a:r>
              <a:rPr lang="en-US" dirty="0"/>
              <a:t> and </a:t>
            </a:r>
            <a:r>
              <a:rPr lang="en-US" b="1" dirty="0"/>
              <a:t>40-64</a:t>
            </a:r>
            <a:r>
              <a:rPr lang="en-US" dirty="0"/>
              <a:t> age groups, also show a significant preference for </a:t>
            </a:r>
            <a:r>
              <a:rPr lang="en-US" b="1" dirty="0"/>
              <a:t>sedans</a:t>
            </a:r>
            <a:r>
              <a:rPr lang="en-US" dirty="0"/>
              <a:t>.</a:t>
            </a:r>
          </a:p>
          <a:p>
            <a:r>
              <a:rPr lang="en-US" b="1" dirty="0"/>
              <a:t>Vehicle Type Trends</a:t>
            </a:r>
            <a:r>
              <a:rPr lang="en-US" dirty="0"/>
              <a:t>:</a:t>
            </a:r>
          </a:p>
          <a:p>
            <a:pPr>
              <a:buFont typeface="Arial" panose="020B0604020202020204" pitchFamily="34" charset="0"/>
              <a:buChar char="•"/>
            </a:pPr>
            <a:r>
              <a:rPr lang="en-US" b="1" dirty="0"/>
              <a:t>Sedans</a:t>
            </a:r>
            <a:r>
              <a:rPr lang="en-US" dirty="0"/>
              <a:t> dominate across nearly all age and income groups, particularly in the </a:t>
            </a:r>
            <a:r>
              <a:rPr lang="en-US" b="1" dirty="0"/>
              <a:t>poverty and working class</a:t>
            </a:r>
            <a:r>
              <a:rPr lang="en-US" dirty="0"/>
              <a:t> categories.</a:t>
            </a:r>
          </a:p>
          <a:p>
            <a:pPr>
              <a:buFont typeface="Arial" panose="020B0604020202020204" pitchFamily="34" charset="0"/>
              <a:buChar char="•"/>
            </a:pPr>
            <a:r>
              <a:rPr lang="en-US" b="1" dirty="0"/>
              <a:t>Sports cars</a:t>
            </a:r>
            <a:r>
              <a:rPr lang="en-US" dirty="0"/>
              <a:t> and </a:t>
            </a:r>
            <a:r>
              <a:rPr lang="en-US" b="1" dirty="0"/>
              <a:t>SUVs</a:t>
            </a:r>
            <a:r>
              <a:rPr lang="en-US" dirty="0"/>
              <a:t> have a smaller representation, with SUVs more popular among the </a:t>
            </a:r>
            <a:r>
              <a:rPr lang="en-US" b="1" dirty="0"/>
              <a:t>middle and upper classes</a:t>
            </a:r>
            <a:r>
              <a:rPr lang="en-US" dirty="0"/>
              <a:t>.</a:t>
            </a:r>
          </a:p>
          <a:p>
            <a:r>
              <a:rPr lang="en-US" b="1" dirty="0"/>
              <a:t>Implications</a:t>
            </a:r>
            <a:r>
              <a:rPr lang="en-US" dirty="0"/>
              <a:t>:</a:t>
            </a:r>
          </a:p>
          <a:p>
            <a:pPr>
              <a:buFont typeface="Arial" panose="020B0604020202020204" pitchFamily="34" charset="0"/>
              <a:buChar char="•"/>
            </a:pPr>
            <a:r>
              <a:rPr lang="en-US" b="1" dirty="0"/>
              <a:t>Sedans</a:t>
            </a:r>
            <a:r>
              <a:rPr lang="en-US" dirty="0"/>
              <a:t> are most common for </a:t>
            </a:r>
            <a:r>
              <a:rPr lang="en-US" b="1" dirty="0"/>
              <a:t>lower-income groups</a:t>
            </a:r>
            <a:r>
              <a:rPr lang="en-US" dirty="0"/>
              <a:t>, possibly indicating affordability as a key factor.</a:t>
            </a:r>
          </a:p>
          <a:p>
            <a:pPr>
              <a:buFont typeface="Arial" panose="020B0604020202020204" pitchFamily="34" charset="0"/>
              <a:buChar char="•"/>
            </a:pPr>
            <a:r>
              <a:rPr lang="en-US" dirty="0"/>
              <a:t>Useful for </a:t>
            </a:r>
            <a:r>
              <a:rPr lang="en-US" b="1" dirty="0"/>
              <a:t>targeted marketing strategies</a:t>
            </a:r>
            <a:r>
              <a:rPr lang="en-US" dirty="0"/>
              <a:t> in the automotive industry based on </a:t>
            </a:r>
            <a:r>
              <a:rPr lang="en-US" b="1" dirty="0"/>
              <a:t>age, income, and vehicle type</a:t>
            </a:r>
            <a:r>
              <a:rPr lang="en-US" dirty="0"/>
              <a:t> preferences.</a:t>
            </a:r>
          </a:p>
          <a:p>
            <a:pPr>
              <a:buFont typeface="Arial" panose="020B0604020202020204" pitchFamily="34" charset="0"/>
              <a:buChar char="•"/>
            </a:pPr>
            <a:endParaRPr lang="en-US" dirty="0"/>
          </a:p>
          <a:p>
            <a:pPr>
              <a:buFont typeface="Arial" panose="020B0604020202020204" pitchFamily="34" charset="0"/>
              <a:buChar char="•"/>
            </a:pPr>
            <a:r>
              <a:rPr lang="en-US" dirty="0"/>
              <a:t>This chart highlights </a:t>
            </a:r>
            <a:r>
              <a:rPr lang="en-US" b="1" dirty="0"/>
              <a:t>demographic patterns</a:t>
            </a:r>
            <a:r>
              <a:rPr lang="en-US" dirty="0"/>
              <a:t> by comparing </a:t>
            </a:r>
            <a:r>
              <a:rPr lang="en-US" b="1" dirty="0"/>
              <a:t>income class</a:t>
            </a:r>
            <a:r>
              <a:rPr lang="en-US" dirty="0"/>
              <a:t>, </a:t>
            </a:r>
            <a:r>
              <a:rPr lang="en-US" b="1" dirty="0"/>
              <a:t>vehicle type</a:t>
            </a:r>
            <a:r>
              <a:rPr lang="en-US" dirty="0"/>
              <a:t>, and </a:t>
            </a:r>
            <a:r>
              <a:rPr lang="en-US" b="1" dirty="0"/>
              <a:t>age group</a:t>
            </a:r>
            <a:r>
              <a:rPr lang="en-US" dirty="0"/>
              <a:t>. The chart breaks down the distribution of different vehicle types (hatchbacks, sedans, sports cars, SUVs) among drivers across four income levels: </a:t>
            </a:r>
            <a:r>
              <a:rPr lang="en-US" b="1" dirty="0"/>
              <a:t>poverty</a:t>
            </a:r>
            <a:r>
              <a:rPr lang="en-US" dirty="0"/>
              <a:t>, </a:t>
            </a:r>
            <a:r>
              <a:rPr lang="en-US" b="1" dirty="0"/>
              <a:t>working class</a:t>
            </a:r>
            <a:r>
              <a:rPr lang="en-US" dirty="0"/>
              <a:t>, </a:t>
            </a:r>
            <a:r>
              <a:rPr lang="en-US" b="1" dirty="0"/>
              <a:t>middle class</a:t>
            </a:r>
            <a:r>
              <a:rPr lang="en-US" dirty="0"/>
              <a:t>, and </a:t>
            </a:r>
            <a:r>
              <a:rPr lang="en-US" b="1" dirty="0"/>
              <a:t>upper class</a:t>
            </a:r>
            <a:r>
              <a:rPr lang="en-US" dirty="0"/>
              <a:t>. We can observe that younger drivers, particularly those aged </a:t>
            </a:r>
            <a:r>
              <a:rPr lang="en-US" b="1" dirty="0"/>
              <a:t>16-25</a:t>
            </a:r>
            <a:r>
              <a:rPr lang="en-US" dirty="0"/>
              <a:t> in the </a:t>
            </a:r>
            <a:r>
              <a:rPr lang="en-US" b="1" dirty="0"/>
              <a:t>poverty</a:t>
            </a:r>
            <a:r>
              <a:rPr lang="en-US" dirty="0"/>
              <a:t> and </a:t>
            </a:r>
            <a:r>
              <a:rPr lang="en-US" b="1" dirty="0"/>
              <a:t>working-class</a:t>
            </a:r>
            <a:r>
              <a:rPr lang="en-US" dirty="0"/>
              <a:t> categories, are more likely to own sedans and SUVs. In the </a:t>
            </a:r>
            <a:r>
              <a:rPr lang="en-US" b="1" dirty="0"/>
              <a:t>26-39</a:t>
            </a:r>
            <a:r>
              <a:rPr lang="en-US" dirty="0"/>
              <a:t> age group, there is a more even spread across vehicle types, but </a:t>
            </a:r>
            <a:r>
              <a:rPr lang="en-US" b="1" dirty="0"/>
              <a:t>sports cars</a:t>
            </a:r>
            <a:r>
              <a:rPr lang="en-US" dirty="0"/>
              <a:t> remain prominent in higher income categories. Older drivers, particularly those aged </a:t>
            </a:r>
            <a:r>
              <a:rPr lang="en-US" b="1" dirty="0"/>
              <a:t>40-64</a:t>
            </a:r>
            <a:r>
              <a:rPr lang="en-US" dirty="0"/>
              <a:t> and </a:t>
            </a:r>
            <a:r>
              <a:rPr lang="en-US" b="1" dirty="0"/>
              <a:t>65+</a:t>
            </a:r>
            <a:r>
              <a:rPr lang="en-US" dirty="0"/>
              <a:t>, show a preference for SUVs and sedans, with a decline in ownership of sports cars. This analysis offers valuable insights into how </a:t>
            </a:r>
            <a:r>
              <a:rPr lang="en-US" b="1" dirty="0"/>
              <a:t>income</a:t>
            </a:r>
            <a:r>
              <a:rPr lang="en-US" dirty="0"/>
              <a:t> and </a:t>
            </a:r>
            <a:r>
              <a:rPr lang="en-US" b="1" dirty="0"/>
              <a:t>age</a:t>
            </a:r>
            <a:r>
              <a:rPr lang="en-US" dirty="0"/>
              <a:t> influence vehicle ownership preferences, which is critical information for insurance companies when segmenting and tailoring their policies.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a:p>
        </p:txBody>
      </p:sp>
    </p:spTree>
    <p:extLst>
      <p:ext uri="{BB962C8B-B14F-4D97-AF65-F5344CB8AC3E}">
        <p14:creationId xmlns:p14="http://schemas.microsoft.com/office/powerpoint/2010/main" val="135348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presentation will begin with an </a:t>
            </a:r>
            <a:r>
              <a:rPr lang="en-US" b="1" dirty="0"/>
              <a:t>introduction</a:t>
            </a:r>
            <a:r>
              <a:rPr lang="en-US" dirty="0"/>
              <a:t> and a </a:t>
            </a:r>
            <a:r>
              <a:rPr lang="en-US" b="1" dirty="0"/>
              <a:t>problem statement</a:t>
            </a:r>
            <a:r>
              <a:rPr lang="en-US" dirty="0"/>
              <a:t>, where we’ll discuss the challenges faced in the car insurance claims sector and the objectives of this project. We will then move into </a:t>
            </a:r>
            <a:r>
              <a:rPr lang="en-US" b="1" dirty="0"/>
              <a:t>data collection and preprocessing</a:t>
            </a:r>
            <a:r>
              <a:rPr lang="en-US" dirty="0"/>
              <a:t>, covering how we gathered and prepared the data for analysis. Following that, we will explore the </a:t>
            </a:r>
            <a:r>
              <a:rPr lang="en-US" b="1" dirty="0"/>
              <a:t>data sets and visualizations</a:t>
            </a:r>
            <a:r>
              <a:rPr lang="en-US" dirty="0"/>
              <a:t> used to derive insights, focusing on the relationships and trends found through visual analysis. Finally, we will wrap up with a </a:t>
            </a:r>
            <a:r>
              <a:rPr lang="en-US" b="1" dirty="0"/>
              <a:t>summary and conclusion</a:t>
            </a:r>
            <a:r>
              <a:rPr lang="en-US" dirty="0"/>
              <a:t>, highlighting key findings and potential implications of the project.</a:t>
            </a: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a:p>
        </p:txBody>
      </p:sp>
    </p:spTree>
    <p:extLst>
      <p:ext uri="{BB962C8B-B14F-4D97-AF65-F5344CB8AC3E}">
        <p14:creationId xmlns:p14="http://schemas.microsoft.com/office/powerpoint/2010/main" val="1698969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dirty="0"/>
              <a:t>:</a:t>
            </a:r>
          </a:p>
          <a:p>
            <a:pPr>
              <a:buFont typeface="Arial" panose="020B0604020202020204" pitchFamily="34" charset="0"/>
              <a:buChar char="•"/>
            </a:pPr>
            <a:r>
              <a:rPr lang="en-US" dirty="0"/>
              <a:t>This </a:t>
            </a:r>
            <a:r>
              <a:rPr lang="en-US" dirty="0" err="1"/>
              <a:t>treemap</a:t>
            </a:r>
            <a:r>
              <a:rPr lang="en-US" dirty="0"/>
              <a:t> illustrates the </a:t>
            </a:r>
            <a:r>
              <a:rPr lang="en-US" b="1" dirty="0"/>
              <a:t>likelihood of insurance claims</a:t>
            </a:r>
            <a:r>
              <a:rPr lang="en-US" dirty="0"/>
              <a:t> across different </a:t>
            </a:r>
            <a:r>
              <a:rPr lang="en-US" b="1" dirty="0"/>
              <a:t>age groups</a:t>
            </a:r>
            <a:r>
              <a:rPr lang="en-US" dirty="0"/>
              <a:t> and </a:t>
            </a:r>
            <a:r>
              <a:rPr lang="en-US" b="1" dirty="0"/>
              <a:t>income levels</a:t>
            </a:r>
            <a:r>
              <a:rPr lang="en-US" dirty="0"/>
              <a:t>.</a:t>
            </a:r>
          </a:p>
          <a:p>
            <a:r>
              <a:rPr lang="en-US" b="1" dirty="0"/>
              <a:t>Key Insights</a:t>
            </a:r>
            <a:r>
              <a:rPr lang="en-US" dirty="0"/>
              <a:t>:</a:t>
            </a:r>
          </a:p>
          <a:p>
            <a:pPr>
              <a:buFont typeface="Arial" panose="020B0604020202020204" pitchFamily="34" charset="0"/>
              <a:buChar char="•"/>
            </a:pPr>
            <a:r>
              <a:rPr lang="en-US" b="1" dirty="0"/>
              <a:t>Highest Claims</a:t>
            </a:r>
            <a:r>
              <a:rPr lang="en-US" dirty="0"/>
              <a:t>: The </a:t>
            </a:r>
            <a:r>
              <a:rPr lang="en-US" b="1" dirty="0"/>
              <a:t>16-25 age group</a:t>
            </a:r>
            <a:r>
              <a:rPr lang="en-US" dirty="0"/>
              <a:t> in the </a:t>
            </a:r>
            <a:r>
              <a:rPr lang="en-US" b="1" dirty="0"/>
              <a:t>poverty income level</a:t>
            </a:r>
            <a:r>
              <a:rPr lang="en-US" dirty="0"/>
              <a:t> has the highest likelihood of claims, represented by the largest and darkest red rectangle (</a:t>
            </a:r>
            <a:r>
              <a:rPr lang="en-US" b="1" dirty="0"/>
              <a:t>52 outcomes</a:t>
            </a:r>
            <a:r>
              <a:rPr lang="en-US" dirty="0"/>
              <a:t>).</a:t>
            </a:r>
          </a:p>
          <a:p>
            <a:pPr>
              <a:buFont typeface="Arial" panose="020B0604020202020204" pitchFamily="34" charset="0"/>
              <a:buChar char="•"/>
            </a:pPr>
            <a:r>
              <a:rPr lang="en-US" b="1" dirty="0"/>
              <a:t>Working Class Risks</a:t>
            </a:r>
            <a:r>
              <a:rPr lang="en-US" dirty="0"/>
              <a:t>: </a:t>
            </a:r>
            <a:r>
              <a:rPr lang="en-US" b="1" dirty="0"/>
              <a:t>16-25-year-old working class</a:t>
            </a:r>
            <a:r>
              <a:rPr lang="en-US" dirty="0"/>
              <a:t> also shows high claim likelihood (</a:t>
            </a:r>
            <a:r>
              <a:rPr lang="en-US" b="1" dirty="0"/>
              <a:t>29 outcomes</a:t>
            </a:r>
            <a:r>
              <a:rPr lang="en-US" dirty="0"/>
              <a:t>).</a:t>
            </a:r>
          </a:p>
          <a:p>
            <a:pPr>
              <a:buFont typeface="Arial" panose="020B0604020202020204" pitchFamily="34" charset="0"/>
              <a:buChar char="•"/>
            </a:pPr>
            <a:r>
              <a:rPr lang="en-US" b="1" dirty="0"/>
              <a:t>Lower Claims</a:t>
            </a:r>
            <a:r>
              <a:rPr lang="en-US" dirty="0"/>
              <a:t>: The </a:t>
            </a:r>
            <a:r>
              <a:rPr lang="en-US" b="1" dirty="0"/>
              <a:t>upper class</a:t>
            </a:r>
            <a:r>
              <a:rPr lang="en-US" dirty="0"/>
              <a:t> across all age groups tends to have </a:t>
            </a:r>
            <a:r>
              <a:rPr lang="en-US" b="1" dirty="0"/>
              <a:t>fewer claims</a:t>
            </a:r>
            <a:r>
              <a:rPr lang="en-US" dirty="0"/>
              <a:t>, indicating lower risk.</a:t>
            </a:r>
          </a:p>
          <a:p>
            <a:r>
              <a:rPr lang="en-US" b="1" dirty="0"/>
              <a:t>Patterns</a:t>
            </a:r>
            <a:r>
              <a:rPr lang="en-US" dirty="0"/>
              <a:t>:</a:t>
            </a:r>
          </a:p>
          <a:p>
            <a:pPr>
              <a:buFont typeface="Arial" panose="020B0604020202020204" pitchFamily="34" charset="0"/>
              <a:buChar char="•"/>
            </a:pPr>
            <a:r>
              <a:rPr lang="en-US" b="1" dirty="0"/>
              <a:t>Young and Low-Income</a:t>
            </a:r>
            <a:r>
              <a:rPr lang="en-US" dirty="0"/>
              <a:t> individuals (16-25, poverty/working class) are more likely to make claims.</a:t>
            </a:r>
          </a:p>
          <a:p>
            <a:pPr>
              <a:buFont typeface="Arial" panose="020B0604020202020204" pitchFamily="34" charset="0"/>
              <a:buChar char="•"/>
            </a:pPr>
            <a:r>
              <a:rPr lang="en-US" dirty="0"/>
              <a:t>The </a:t>
            </a:r>
            <a:r>
              <a:rPr lang="en-US" b="1" dirty="0"/>
              <a:t>middle and upper classes</a:t>
            </a:r>
            <a:r>
              <a:rPr lang="en-US" dirty="0"/>
              <a:t> have smaller rectangles, reflecting </a:t>
            </a:r>
            <a:r>
              <a:rPr lang="en-US" b="1" dirty="0"/>
              <a:t>lower claim frequencies</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This </a:t>
            </a:r>
            <a:r>
              <a:rPr lang="en-US" b="1" dirty="0" err="1"/>
              <a:t>treemap</a:t>
            </a:r>
            <a:r>
              <a:rPr lang="en-US" dirty="0"/>
              <a:t> visualization presents the </a:t>
            </a:r>
            <a:r>
              <a:rPr lang="en-US" b="1" dirty="0"/>
              <a:t>claim likelihood</a:t>
            </a:r>
            <a:r>
              <a:rPr lang="en-US" dirty="0"/>
              <a:t> segmented by </a:t>
            </a:r>
            <a:r>
              <a:rPr lang="en-US" b="1" dirty="0"/>
              <a:t>age group</a:t>
            </a:r>
            <a:r>
              <a:rPr lang="en-US" dirty="0"/>
              <a:t> and </a:t>
            </a:r>
            <a:r>
              <a:rPr lang="en-US" b="1" dirty="0"/>
              <a:t>income level</a:t>
            </a:r>
            <a:r>
              <a:rPr lang="en-US" dirty="0"/>
              <a:t>, providing an understanding of how demographic factors influence insurance claims. The size and color intensity of each block represent the frequency and likelihood of claims within that segment. Younger drivers, particularly those aged </a:t>
            </a:r>
            <a:r>
              <a:rPr lang="en-US" b="1" dirty="0"/>
              <a:t>16-25</a:t>
            </a:r>
            <a:r>
              <a:rPr lang="en-US" dirty="0"/>
              <a:t> in the </a:t>
            </a:r>
            <a:r>
              <a:rPr lang="en-US" b="1" dirty="0"/>
              <a:t>poverty</a:t>
            </a:r>
            <a:r>
              <a:rPr lang="en-US" dirty="0"/>
              <a:t> and </a:t>
            </a:r>
            <a:r>
              <a:rPr lang="en-US" b="1" dirty="0"/>
              <a:t>working-class</a:t>
            </a:r>
            <a:r>
              <a:rPr lang="en-US" dirty="0"/>
              <a:t> categories, are associated with a higher claim likelihood, indicated by the larger and more prominently colored blocks. For older age groups, such as those aged </a:t>
            </a:r>
            <a:r>
              <a:rPr lang="en-US" b="1" dirty="0"/>
              <a:t>40-64</a:t>
            </a:r>
            <a:r>
              <a:rPr lang="en-US" dirty="0"/>
              <a:t> and </a:t>
            </a:r>
            <a:r>
              <a:rPr lang="en-US" b="1" dirty="0"/>
              <a:t>65+</a:t>
            </a:r>
            <a:r>
              <a:rPr lang="en-US" dirty="0"/>
              <a:t>, claim likelihood tends to decrease, especially in higher income brackets. This visual analysis highlights that age, income, and related risk factors are critical determinants in assessing claim likelihood, providing valuable information for insurers to adjust their underwriting practices and pricing models accordingly.</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a:p>
        </p:txBody>
      </p:sp>
    </p:spTree>
    <p:extLst>
      <p:ext uri="{BB962C8B-B14F-4D97-AF65-F5344CB8AC3E}">
        <p14:creationId xmlns:p14="http://schemas.microsoft.com/office/powerpoint/2010/main" val="3465708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dirty="0"/>
              <a:t>:</a:t>
            </a:r>
          </a:p>
          <a:p>
            <a:pPr>
              <a:buFont typeface="Arial" panose="020B0604020202020204" pitchFamily="34" charset="0"/>
              <a:buChar char="•"/>
            </a:pPr>
            <a:r>
              <a:rPr lang="en-US" dirty="0"/>
              <a:t>This bubble chart visualizes the </a:t>
            </a:r>
            <a:r>
              <a:rPr lang="en-US" b="1" dirty="0"/>
              <a:t>risk of car insurance claims</a:t>
            </a:r>
            <a:r>
              <a:rPr lang="en-US" dirty="0"/>
              <a:t> based on </a:t>
            </a:r>
            <a:r>
              <a:rPr lang="en-US" b="1" dirty="0"/>
              <a:t>age group</a:t>
            </a:r>
            <a:r>
              <a:rPr lang="en-US" dirty="0"/>
              <a:t>, </a:t>
            </a:r>
            <a:r>
              <a:rPr lang="en-US" b="1" dirty="0"/>
              <a:t>vehicle type</a:t>
            </a:r>
            <a:r>
              <a:rPr lang="en-US" dirty="0"/>
              <a:t>, and other demographics.</a:t>
            </a:r>
          </a:p>
          <a:p>
            <a:r>
              <a:rPr lang="en-US" b="1" dirty="0"/>
              <a:t>Key Observations</a:t>
            </a:r>
            <a:r>
              <a:rPr lang="en-US" dirty="0"/>
              <a:t>:</a:t>
            </a:r>
          </a:p>
          <a:p>
            <a:pPr>
              <a:buFont typeface="Arial" panose="020B0604020202020204" pitchFamily="34" charset="0"/>
              <a:buChar char="•"/>
            </a:pPr>
            <a:r>
              <a:rPr lang="en-US" dirty="0"/>
              <a:t>The </a:t>
            </a:r>
            <a:r>
              <a:rPr lang="en-US" b="1" dirty="0"/>
              <a:t>largest bubble</a:t>
            </a:r>
            <a:r>
              <a:rPr lang="en-US" dirty="0"/>
              <a:t> represents </a:t>
            </a:r>
            <a:r>
              <a:rPr lang="en-US" b="1" dirty="0"/>
              <a:t>16-25-year-olds driving sedans</a:t>
            </a:r>
            <a:r>
              <a:rPr lang="en-US" dirty="0"/>
              <a:t> with </a:t>
            </a:r>
            <a:r>
              <a:rPr lang="en-US" b="1" dirty="0"/>
              <a:t>75 claims</a:t>
            </a:r>
            <a:r>
              <a:rPr lang="en-US" dirty="0"/>
              <a:t>, indicating a high claim likelihood in this category.</a:t>
            </a:r>
          </a:p>
          <a:p>
            <a:pPr>
              <a:buFont typeface="Arial" panose="020B0604020202020204" pitchFamily="34" charset="0"/>
              <a:buChar char="•"/>
            </a:pPr>
            <a:r>
              <a:rPr lang="en-US" b="1" dirty="0"/>
              <a:t>26-39-year-olds driving sedans</a:t>
            </a:r>
            <a:r>
              <a:rPr lang="en-US" dirty="0"/>
              <a:t> also show significant claim numbers (</a:t>
            </a:r>
            <a:r>
              <a:rPr lang="en-US" b="1" dirty="0"/>
              <a:t>35 claims</a:t>
            </a:r>
            <a:r>
              <a:rPr lang="en-US" dirty="0"/>
              <a:t>).</a:t>
            </a:r>
          </a:p>
          <a:p>
            <a:pPr>
              <a:buFont typeface="Arial" panose="020B0604020202020204" pitchFamily="34" charset="0"/>
              <a:buChar char="•"/>
            </a:pPr>
            <a:r>
              <a:rPr lang="en-US" b="1" dirty="0"/>
              <a:t>Smaller bubbles</a:t>
            </a:r>
            <a:r>
              <a:rPr lang="en-US" dirty="0"/>
              <a:t> like </a:t>
            </a:r>
            <a:r>
              <a:rPr lang="en-US" b="1" dirty="0"/>
              <a:t>40-64-year-olds with sports cars</a:t>
            </a:r>
            <a:r>
              <a:rPr lang="en-US" dirty="0"/>
              <a:t> and </a:t>
            </a:r>
            <a:r>
              <a:rPr lang="en-US" b="1" dirty="0"/>
              <a:t>65+ with hatchbacks</a:t>
            </a:r>
            <a:r>
              <a:rPr lang="en-US" dirty="0"/>
              <a:t> indicate lower claim risks.</a:t>
            </a:r>
          </a:p>
          <a:p>
            <a:r>
              <a:rPr lang="en-US" b="1" dirty="0"/>
              <a:t>Patterns</a:t>
            </a:r>
            <a:r>
              <a:rPr lang="en-US" dirty="0"/>
              <a:t>:</a:t>
            </a:r>
          </a:p>
          <a:p>
            <a:pPr>
              <a:buFont typeface="Arial" panose="020B0604020202020204" pitchFamily="34" charset="0"/>
              <a:buChar char="•"/>
            </a:pPr>
            <a:r>
              <a:rPr lang="en-US" b="1" dirty="0"/>
              <a:t>Younger drivers (16-25)</a:t>
            </a:r>
            <a:r>
              <a:rPr lang="en-US" dirty="0"/>
              <a:t> in </a:t>
            </a:r>
            <a:r>
              <a:rPr lang="en-US" b="1" dirty="0"/>
              <a:t>sedans</a:t>
            </a:r>
            <a:r>
              <a:rPr lang="en-US" dirty="0"/>
              <a:t> and </a:t>
            </a:r>
            <a:r>
              <a:rPr lang="en-US" b="1" dirty="0"/>
              <a:t>hatchbacks</a:t>
            </a:r>
            <a:r>
              <a:rPr lang="en-US" dirty="0"/>
              <a:t> dominate the claims, indicating higher risk.</a:t>
            </a:r>
          </a:p>
          <a:p>
            <a:pPr>
              <a:buFont typeface="Arial" panose="020B0604020202020204" pitchFamily="34" charset="0"/>
              <a:buChar char="•"/>
            </a:pPr>
            <a:r>
              <a:rPr lang="en-US" b="1" dirty="0"/>
              <a:t>Older age groups (65+)</a:t>
            </a:r>
            <a:r>
              <a:rPr lang="en-US" dirty="0"/>
              <a:t> tend to have fewer claims across all vehicle types, suggesting lower risk in these categories.</a:t>
            </a:r>
          </a:p>
          <a:p>
            <a:endParaRPr lang="en-US" dirty="0"/>
          </a:p>
          <a:p>
            <a:r>
              <a:rPr lang="en-US" dirty="0"/>
              <a:t>This bubble chart depicts the </a:t>
            </a:r>
            <a:r>
              <a:rPr lang="en-US" b="1" dirty="0"/>
              <a:t>claim likelihood</a:t>
            </a:r>
            <a:r>
              <a:rPr lang="en-US" dirty="0"/>
              <a:t> based on </a:t>
            </a:r>
            <a:r>
              <a:rPr lang="en-US" b="1" dirty="0"/>
              <a:t>key parameters</a:t>
            </a:r>
            <a:r>
              <a:rPr lang="en-US" dirty="0"/>
              <a:t> such as </a:t>
            </a:r>
            <a:r>
              <a:rPr lang="en-US" b="1" dirty="0"/>
              <a:t>age group</a:t>
            </a:r>
            <a:r>
              <a:rPr lang="en-US" dirty="0"/>
              <a:t>, </a:t>
            </a:r>
            <a:r>
              <a:rPr lang="en-US" b="1" dirty="0"/>
              <a:t>vehicle type</a:t>
            </a:r>
            <a:r>
              <a:rPr lang="en-US" dirty="0"/>
              <a:t>, and </a:t>
            </a:r>
            <a:r>
              <a:rPr lang="en-US" b="1" dirty="0"/>
              <a:t>income level</a:t>
            </a:r>
            <a:r>
              <a:rPr lang="en-US" dirty="0"/>
              <a:t>. Each bubble represents a specific combination of these demographics, with the </a:t>
            </a:r>
            <a:r>
              <a:rPr lang="en-US" b="1" dirty="0"/>
              <a:t>size of the bubble</a:t>
            </a:r>
            <a:r>
              <a:rPr lang="en-US" dirty="0"/>
              <a:t> corresponding to the number of claims within that group and the </a:t>
            </a:r>
            <a:r>
              <a:rPr lang="en-US" b="1" dirty="0"/>
              <a:t>color</a:t>
            </a:r>
            <a:r>
              <a:rPr lang="en-US" dirty="0"/>
              <a:t> representing the level of claim frequency. Notably, younger drivers aged </a:t>
            </a:r>
            <a:r>
              <a:rPr lang="en-US" b="1" dirty="0"/>
              <a:t>16-25</a:t>
            </a:r>
            <a:r>
              <a:rPr lang="en-US" dirty="0"/>
              <a:t> driving </a:t>
            </a:r>
            <a:r>
              <a:rPr lang="en-US" b="1" dirty="0"/>
              <a:t>sedans</a:t>
            </a:r>
            <a:r>
              <a:rPr lang="en-US" dirty="0"/>
              <a:t> have the highest claim frequency, indicated by the largest bubbles. On the other hand, older drivers, particularly those aged </a:t>
            </a:r>
            <a:r>
              <a:rPr lang="en-US" b="1" dirty="0"/>
              <a:t>65+</a:t>
            </a:r>
            <a:r>
              <a:rPr lang="en-US" dirty="0"/>
              <a:t> driving sedans, have lower claim likelihoods, as represented by the smaller bubble sizes. This visualization helps insurers understand how different combinations of factors like </a:t>
            </a:r>
            <a:r>
              <a:rPr lang="en-US" b="1" dirty="0"/>
              <a:t>age</a:t>
            </a:r>
            <a:r>
              <a:rPr lang="en-US" dirty="0"/>
              <a:t>, </a:t>
            </a:r>
            <a:r>
              <a:rPr lang="en-US" b="1" dirty="0"/>
              <a:t>vehicle type</a:t>
            </a:r>
            <a:r>
              <a:rPr lang="en-US" dirty="0"/>
              <a:t>, and </a:t>
            </a:r>
            <a:r>
              <a:rPr lang="en-US" b="1" dirty="0"/>
              <a:t>annual mileage</a:t>
            </a:r>
            <a:r>
              <a:rPr lang="en-US" dirty="0"/>
              <a:t> can impact the probability of a claim, allowing them to design more precise and tailored insurance policies for different customer segments.</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a:p>
        </p:txBody>
      </p:sp>
    </p:spTree>
    <p:extLst>
      <p:ext uri="{BB962C8B-B14F-4D97-AF65-F5344CB8AC3E}">
        <p14:creationId xmlns:p14="http://schemas.microsoft.com/office/powerpoint/2010/main" val="1364458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Insights:</a:t>
            </a:r>
          </a:p>
          <a:p>
            <a:pPr>
              <a:buFont typeface="Arial" panose="020B0604020202020204" pitchFamily="34" charset="0"/>
              <a:buChar char="•"/>
            </a:pPr>
            <a:r>
              <a:rPr lang="en-US" b="1" dirty="0"/>
              <a:t>Correlation Between Accidents and Speeding Violations</a:t>
            </a:r>
            <a:r>
              <a:rPr lang="en-US" dirty="0"/>
              <a:t>: The scatter plot indicates a potential relationship between the number of </a:t>
            </a:r>
            <a:r>
              <a:rPr lang="en-US" b="1" dirty="0"/>
              <a:t>past accidents</a:t>
            </a:r>
            <a:r>
              <a:rPr lang="en-US" dirty="0"/>
              <a:t> and </a:t>
            </a:r>
            <a:r>
              <a:rPr lang="en-US" b="1" dirty="0"/>
              <a:t>speeding violations</a:t>
            </a:r>
            <a:r>
              <a:rPr lang="en-US" dirty="0"/>
              <a:t>, especially as points move to the top right corner.</a:t>
            </a:r>
          </a:p>
          <a:p>
            <a:pPr>
              <a:buFont typeface="Arial" panose="020B0604020202020204" pitchFamily="34" charset="0"/>
              <a:buChar char="•"/>
            </a:pPr>
            <a:r>
              <a:rPr lang="en-US" b="1" dirty="0"/>
              <a:t>Age Group Differences</a:t>
            </a:r>
            <a:r>
              <a:rPr lang="en-US" dirty="0"/>
              <a:t>: Shapes help differentiate behavior among age groups, suggesting that </a:t>
            </a:r>
            <a:r>
              <a:rPr lang="en-US" b="1" dirty="0"/>
              <a:t>older age groups</a:t>
            </a:r>
            <a:r>
              <a:rPr lang="en-US" dirty="0"/>
              <a:t> (like 40-64) tend to have more data points clustered with higher accidents and violations.</a:t>
            </a:r>
          </a:p>
          <a:p>
            <a:pPr>
              <a:buFont typeface="Arial" panose="020B0604020202020204" pitchFamily="34" charset="0"/>
              <a:buChar char="•"/>
            </a:pPr>
            <a:r>
              <a:rPr lang="en-US" b="1" dirty="0"/>
              <a:t>Annual Mileage Impact</a:t>
            </a:r>
            <a:r>
              <a:rPr lang="en-US" dirty="0"/>
              <a:t>: Color coding for mileage shows a possible pattern where higher mileage might be related to an increase in the number of accidents and violations for certain age groups.</a:t>
            </a:r>
          </a:p>
          <a:p>
            <a:endParaRPr lang="en-US" dirty="0"/>
          </a:p>
          <a:p>
            <a:r>
              <a:rPr lang="en-US" dirty="0"/>
              <a:t>This scatterplot visualization represents a </a:t>
            </a:r>
            <a:r>
              <a:rPr lang="en-US" b="1" dirty="0"/>
              <a:t>correlation analysis</a:t>
            </a:r>
            <a:r>
              <a:rPr lang="en-US" dirty="0"/>
              <a:t> between </a:t>
            </a:r>
            <a:r>
              <a:rPr lang="en-US" b="1" dirty="0"/>
              <a:t>annual mileage</a:t>
            </a:r>
            <a:r>
              <a:rPr lang="en-US" dirty="0"/>
              <a:t>, </a:t>
            </a:r>
            <a:r>
              <a:rPr lang="en-US" b="1" dirty="0"/>
              <a:t>past accidents</a:t>
            </a:r>
            <a:r>
              <a:rPr lang="en-US" dirty="0"/>
              <a:t>, and </a:t>
            </a:r>
            <a:r>
              <a:rPr lang="en-US" b="1" dirty="0"/>
              <a:t>speeding violations</a:t>
            </a:r>
            <a:r>
              <a:rPr lang="en-US" dirty="0"/>
              <a:t> across different </a:t>
            </a:r>
            <a:r>
              <a:rPr lang="en-US" b="1" dirty="0"/>
              <a:t>age groups</a:t>
            </a:r>
            <a:r>
              <a:rPr lang="en-US" dirty="0"/>
              <a:t>. The </a:t>
            </a:r>
            <a:r>
              <a:rPr lang="en-US" b="1" dirty="0"/>
              <a:t>x-axis</a:t>
            </a:r>
            <a:r>
              <a:rPr lang="en-US" dirty="0"/>
              <a:t> represents </a:t>
            </a:r>
            <a:r>
              <a:rPr lang="en-US" b="1" dirty="0"/>
              <a:t>past accidents</a:t>
            </a:r>
            <a:r>
              <a:rPr lang="en-US" dirty="0"/>
              <a:t>, while the </a:t>
            </a:r>
            <a:r>
              <a:rPr lang="en-US" b="1" dirty="0"/>
              <a:t>y-axis</a:t>
            </a:r>
            <a:r>
              <a:rPr lang="en-US" dirty="0"/>
              <a:t> shows the number of </a:t>
            </a:r>
            <a:r>
              <a:rPr lang="en-US" b="1" dirty="0"/>
              <a:t>speeding violations</a:t>
            </a:r>
            <a:r>
              <a:rPr lang="en-US" dirty="0"/>
              <a:t>. The size and color of the points reflect </a:t>
            </a:r>
            <a:r>
              <a:rPr lang="en-US" b="1" dirty="0"/>
              <a:t>annual mileage</a:t>
            </a:r>
            <a:r>
              <a:rPr lang="en-US" dirty="0"/>
              <a:t> and </a:t>
            </a:r>
            <a:r>
              <a:rPr lang="en-US" b="1" dirty="0"/>
              <a:t>age group</a:t>
            </a:r>
            <a:r>
              <a:rPr lang="en-US" dirty="0"/>
              <a:t> distinctions. A positive trend is noticeable between past accidents and speeding violations, where individuals with a higher number of past accidents tend to have more speeding violations. Additionally, the data shows that drivers with higher annual mileage tend to be involved in more accidents and violations, indicated by clusters of larger points toward the upper right corner of the chart. This correlation highlights the importance of factors such as driving experience, mileage, and accident history in assessing driver risk and determining insurance policies.</a:t>
            </a:r>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a:p>
        </p:txBody>
      </p:sp>
    </p:spTree>
    <p:extLst>
      <p:ext uri="{BB962C8B-B14F-4D97-AF65-F5344CB8AC3E}">
        <p14:creationId xmlns:p14="http://schemas.microsoft.com/office/powerpoint/2010/main" val="4202525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mn-lt"/>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a:p>
        </p:txBody>
      </p:sp>
    </p:spTree>
    <p:extLst>
      <p:ext uri="{BB962C8B-B14F-4D97-AF65-F5344CB8AC3E}">
        <p14:creationId xmlns:p14="http://schemas.microsoft.com/office/powerpoint/2010/main" val="1242681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Observations:</a:t>
            </a:r>
          </a:p>
          <a:p>
            <a:pPr>
              <a:buFont typeface="+mj-lt"/>
              <a:buAutoNum type="arabicPeriod"/>
            </a:pPr>
            <a:r>
              <a:rPr lang="en-US" b="1" dirty="0"/>
              <a:t>Age Distribution</a:t>
            </a:r>
            <a:r>
              <a:rPr lang="en-US" dirty="0"/>
              <a:t>: The different age groups flow into specific vehicle types, illustrating preferences. For example, the age group 26-39 has a significant connection with sedans.</a:t>
            </a:r>
          </a:p>
          <a:p>
            <a:pPr>
              <a:buFont typeface="+mj-lt"/>
              <a:buAutoNum type="arabicPeriod"/>
            </a:pPr>
            <a:r>
              <a:rPr lang="en-US" b="1" dirty="0"/>
              <a:t>Vehicle Type to Income</a:t>
            </a:r>
            <a:r>
              <a:rPr lang="en-US" dirty="0"/>
              <a:t>: The vehicle type influences the income class distribution. Sedans are predominantly linked across multiple income classes, suggesting a broad user base.</a:t>
            </a:r>
          </a:p>
          <a:p>
            <a:pPr>
              <a:buFont typeface="+mj-lt"/>
              <a:buAutoNum type="arabicPeriod"/>
            </a:pPr>
            <a:r>
              <a:rPr lang="en-US" b="1" dirty="0"/>
              <a:t>Income to Outcome</a:t>
            </a:r>
            <a:r>
              <a:rPr lang="en-US" dirty="0"/>
              <a:t>: The outcome flow shows the likelihood of claims being approved or denied, depending on income class. For instance, individuals from the upper class have more claims that are denied (pink flow) than those that are approved.</a:t>
            </a:r>
          </a:p>
          <a:p>
            <a:r>
              <a:rPr lang="en-US" dirty="0"/>
              <a:t>The width of each flow represents the frequency, making it easy to visually assess which groups are most affected at each step. The Alluvial Diagram helps highlight how demographic and vehicle-related factors are interlinked with claim outcomes.</a:t>
            </a:r>
          </a:p>
          <a:p>
            <a:endParaRPr lang="en-US" dirty="0"/>
          </a:p>
          <a:p>
            <a:r>
              <a:rPr lang="en-US" dirty="0"/>
              <a:t>Visualization gives the relationship between </a:t>
            </a:r>
            <a:r>
              <a:rPr lang="en-US" b="1" dirty="0"/>
              <a:t>age</a:t>
            </a:r>
            <a:r>
              <a:rPr lang="en-US" dirty="0"/>
              <a:t>, </a:t>
            </a:r>
            <a:r>
              <a:rPr lang="en-US" b="1" dirty="0"/>
              <a:t>vehicle type</a:t>
            </a:r>
            <a:r>
              <a:rPr lang="en-US" dirty="0"/>
              <a:t>, </a:t>
            </a:r>
            <a:r>
              <a:rPr lang="en-US" b="1" dirty="0"/>
              <a:t>income level</a:t>
            </a:r>
            <a:r>
              <a:rPr lang="en-US" dirty="0"/>
              <a:t>, and </a:t>
            </a:r>
            <a:r>
              <a:rPr lang="en-US" b="1" dirty="0"/>
              <a:t>claim outcomes</a:t>
            </a:r>
            <a:r>
              <a:rPr lang="en-US" dirty="0"/>
              <a:t>. The chart provides a flow representation, illustrating how different </a:t>
            </a:r>
            <a:r>
              <a:rPr lang="en-US" b="1" dirty="0"/>
              <a:t>age groups</a:t>
            </a:r>
            <a:r>
              <a:rPr lang="en-US" dirty="0"/>
              <a:t> (e.g., 16-25, 26-39, 40-64, 65+) are associated with specific </a:t>
            </a:r>
            <a:r>
              <a:rPr lang="en-US" b="1" dirty="0"/>
              <a:t>vehicle types</a:t>
            </a:r>
            <a:r>
              <a:rPr lang="en-US" dirty="0"/>
              <a:t> (sedan, sports car) and </a:t>
            </a:r>
            <a:r>
              <a:rPr lang="en-US" b="1" dirty="0"/>
              <a:t>income categories</a:t>
            </a:r>
            <a:r>
              <a:rPr lang="en-US" dirty="0"/>
              <a:t> (poverty, working class, middle class, upper class) and how these combinations contribute to the likelihood of a claim outcome (claim filed or not filed). For example, younger drivers aged </a:t>
            </a:r>
            <a:r>
              <a:rPr lang="en-US" b="1" dirty="0"/>
              <a:t>16-25</a:t>
            </a:r>
            <a:r>
              <a:rPr lang="en-US" dirty="0"/>
              <a:t> tend to be linked with </a:t>
            </a:r>
            <a:r>
              <a:rPr lang="en-US" b="1" dirty="0"/>
              <a:t>sedans</a:t>
            </a:r>
            <a:r>
              <a:rPr lang="en-US" dirty="0"/>
              <a:t> and </a:t>
            </a:r>
            <a:r>
              <a:rPr lang="en-US" b="1" dirty="0"/>
              <a:t>lower income levels</a:t>
            </a:r>
            <a:r>
              <a:rPr lang="en-US" dirty="0"/>
              <a:t>, such as poverty or working class, which often correlates with a higher number of claim filings. Conversely, older drivers, particularly those aged </a:t>
            </a:r>
            <a:r>
              <a:rPr lang="en-US" b="1" dirty="0"/>
              <a:t>65+</a:t>
            </a:r>
            <a:r>
              <a:rPr lang="en-US" dirty="0"/>
              <a:t>, are more often in the </a:t>
            </a:r>
            <a:r>
              <a:rPr lang="en-US" b="1" dirty="0"/>
              <a:t>upper income</a:t>
            </a:r>
            <a:r>
              <a:rPr lang="en-US" dirty="0"/>
              <a:t> bracket and have a higher likelihood of </a:t>
            </a:r>
            <a:r>
              <a:rPr lang="en-US" b="1" dirty="0"/>
              <a:t>not filing claims</a:t>
            </a:r>
            <a:r>
              <a:rPr lang="en-US" dirty="0"/>
              <a:t>. This visualization effectively showcases the interconnectedness of demographic and financial factors in determining claim outcomes, offering valuable insights for assessing risk and tailoring insurance policies to different customer segments.</a:t>
            </a:r>
          </a:p>
        </p:txBody>
      </p:sp>
      <p:sp>
        <p:nvSpPr>
          <p:cNvPr id="4" name="Slide Number Placeholder 3"/>
          <p:cNvSpPr>
            <a:spLocks noGrp="1"/>
          </p:cNvSpPr>
          <p:nvPr>
            <p:ph type="sldNum" sz="quarter" idx="5"/>
          </p:nvPr>
        </p:nvSpPr>
        <p:spPr/>
        <p:txBody>
          <a:bodyPr/>
          <a:lstStyle/>
          <a:p>
            <a:fld id="{D4B9A9E5-4F7F-4A7D-9DE1-899232329269}" type="slidenum">
              <a:rPr lang="en-US" smtClean="0"/>
              <a:t>24</a:t>
            </a:fld>
            <a:endParaRPr lang="en-US"/>
          </a:p>
        </p:txBody>
      </p:sp>
    </p:spTree>
    <p:extLst>
      <p:ext uri="{BB962C8B-B14F-4D97-AF65-F5344CB8AC3E}">
        <p14:creationId xmlns:p14="http://schemas.microsoft.com/office/powerpoint/2010/main" val="532118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We have used </a:t>
            </a:r>
            <a:r>
              <a:rPr lang="en-US" b="1" dirty="0"/>
              <a:t>Python</a:t>
            </a:r>
            <a:r>
              <a:rPr lang="en-US" dirty="0"/>
              <a:t> with the help of popular libraries like </a:t>
            </a:r>
            <a:r>
              <a:rPr lang="en-US" b="1" dirty="0"/>
              <a:t>Pandas</a:t>
            </a:r>
            <a:r>
              <a:rPr lang="en-US" dirty="0"/>
              <a:t>, </a:t>
            </a:r>
            <a:r>
              <a:rPr lang="en-US" b="1" dirty="0"/>
              <a:t>NumPy</a:t>
            </a:r>
            <a:r>
              <a:rPr lang="en-US" dirty="0"/>
              <a:t>, </a:t>
            </a:r>
            <a:r>
              <a:rPr lang="en-US" b="1" dirty="0"/>
              <a:t>Matplotlib</a:t>
            </a:r>
            <a:r>
              <a:rPr lang="en-US" dirty="0"/>
              <a:t>, and </a:t>
            </a:r>
            <a:r>
              <a:rPr lang="en-US" b="1" dirty="0"/>
              <a:t>Seaborn</a:t>
            </a:r>
            <a:r>
              <a:rPr lang="en-US" dirty="0"/>
              <a:t>. In this code snippet, a sample </a:t>
            </a:r>
            <a:r>
              <a:rPr lang="en-US" b="1" dirty="0" err="1"/>
              <a:t>DataFrame</a:t>
            </a:r>
            <a:r>
              <a:rPr lang="en-US" dirty="0"/>
              <a:t> is created, containing key features such as </a:t>
            </a:r>
            <a:r>
              <a:rPr lang="en-US" b="1" dirty="0"/>
              <a:t>credit score</a:t>
            </a:r>
            <a:r>
              <a:rPr lang="en-US" dirty="0"/>
              <a:t>, </a:t>
            </a:r>
            <a:r>
              <a:rPr lang="en-US" b="1" dirty="0"/>
              <a:t>annual mileage</a:t>
            </a:r>
            <a:r>
              <a:rPr lang="en-US" dirty="0"/>
              <a:t>, </a:t>
            </a:r>
            <a:r>
              <a:rPr lang="en-US" b="1" dirty="0"/>
              <a:t>speeding violations</a:t>
            </a:r>
            <a:r>
              <a:rPr lang="en-US" dirty="0"/>
              <a:t>, and </a:t>
            </a:r>
            <a:r>
              <a:rPr lang="en-US" b="1" dirty="0"/>
              <a:t>past accidents</a:t>
            </a:r>
            <a:r>
              <a:rPr lang="en-US" dirty="0"/>
              <a:t>. The </a:t>
            </a:r>
            <a:r>
              <a:rPr lang="en-US" b="1" dirty="0"/>
              <a:t>correlation matrix</a:t>
            </a:r>
            <a:r>
              <a:rPr lang="en-US" dirty="0"/>
              <a:t> of the dataset is calculated using Pandas, which provides a summary of how the variables relate to each other. The </a:t>
            </a:r>
            <a:r>
              <a:rPr lang="en-US" b="1" dirty="0"/>
              <a:t>heatmap</a:t>
            </a:r>
            <a:r>
              <a:rPr lang="en-US" dirty="0"/>
              <a:t> is then plotted using Seaborn,</a:t>
            </a:r>
          </a:p>
          <a:p>
            <a:endParaRPr lang="en-US" dirty="0">
              <a:ea typeface="Calibri"/>
              <a:cs typeface="Calibri"/>
            </a:endParaRPr>
          </a:p>
          <a:p>
            <a:endParaRPr lang="en-US" dirty="0">
              <a:ea typeface="Calibri"/>
              <a:cs typeface="Calibri"/>
            </a:endParaRPr>
          </a:p>
          <a:p>
            <a:r>
              <a:rPr lang="en-US" dirty="0"/>
              <a:t>The heatmap helps in quickly identifying relationships between numerical variables, making it easier to determine which features are most strongly associated with one another. This kind of visualization is invaluable in understanding the underlying patterns within the data and driving data-driven decisions for further analysis.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a:p>
        </p:txBody>
      </p:sp>
    </p:spTree>
    <p:extLst>
      <p:ext uri="{BB962C8B-B14F-4D97-AF65-F5344CB8AC3E}">
        <p14:creationId xmlns:p14="http://schemas.microsoft.com/office/powerpoint/2010/main" val="3761964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insights from this heatmap:</a:t>
            </a:r>
          </a:p>
          <a:p>
            <a:pPr>
              <a:buFont typeface="Arial" panose="020B0604020202020204" pitchFamily="34" charset="0"/>
              <a:buChar char="•"/>
            </a:pPr>
            <a:r>
              <a:rPr lang="en-US" b="1"/>
              <a:t>CREDIT_SCORE</a:t>
            </a:r>
            <a:r>
              <a:rPr lang="en-US"/>
              <a:t> has a moderately negative correlation with </a:t>
            </a:r>
            <a:r>
              <a:rPr lang="en-US" b="1"/>
              <a:t>OUTCOME</a:t>
            </a:r>
            <a:r>
              <a:rPr lang="en-US"/>
              <a:t> (-0.34), suggesting that lower credit scores might be associated with higher likelihood of claims.</a:t>
            </a:r>
          </a:p>
          <a:p>
            <a:pPr>
              <a:buFont typeface="Arial" panose="020B0604020202020204" pitchFamily="34" charset="0"/>
              <a:buChar char="•"/>
            </a:pPr>
            <a:r>
              <a:rPr lang="en-US" b="1"/>
              <a:t>SPEEDING_VIOLATIONS</a:t>
            </a:r>
            <a:r>
              <a:rPr lang="en-US"/>
              <a:t> and </a:t>
            </a:r>
            <a:r>
              <a:rPr lang="en-US" b="1"/>
              <a:t>PAST_ACCIDENTS</a:t>
            </a:r>
            <a:r>
              <a:rPr lang="en-US"/>
              <a:t> are positively correlated (0.5), indicating a trend where individuals with more speeding violations also have a higher history of accidents.</a:t>
            </a:r>
          </a:p>
          <a:p>
            <a:pPr>
              <a:buFont typeface="Arial" panose="020B0604020202020204" pitchFamily="34" charset="0"/>
              <a:buChar char="•"/>
            </a:pPr>
            <a:r>
              <a:rPr lang="en-US" b="1"/>
              <a:t>OUTCOME</a:t>
            </a:r>
            <a:r>
              <a:rPr lang="en-US"/>
              <a:t> has a negative correlation with </a:t>
            </a:r>
            <a:r>
              <a:rPr lang="en-US" b="1"/>
              <a:t>SPEEDING_VIOLATIONS</a:t>
            </a:r>
            <a:r>
              <a:rPr lang="en-US"/>
              <a:t> and </a:t>
            </a:r>
            <a:r>
              <a:rPr lang="en-US" b="1"/>
              <a:t>PAST_ACCIDENTS</a:t>
            </a:r>
            <a:r>
              <a:rPr lang="en-US"/>
              <a:t>, meaning that more speeding violations or past accidents are associated with higher chances of negative outcomes (likely more claims).</a:t>
            </a:r>
          </a:p>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a:p>
        </p:txBody>
      </p:sp>
    </p:spTree>
    <p:extLst>
      <p:ext uri="{BB962C8B-B14F-4D97-AF65-F5344CB8AC3E}">
        <p14:creationId xmlns:p14="http://schemas.microsoft.com/office/powerpoint/2010/main" val="295641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1E5AD-6A56-FCA1-7DCB-2C3A0B6AE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E09B4-4801-27FD-7C7D-DCD585225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A6250B-866C-8CEA-DDBA-EA5E2A369F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059837-C424-4C99-E7A7-D77819E865B8}"/>
              </a:ext>
            </a:extLst>
          </p:cNvPr>
          <p:cNvSpPr>
            <a:spLocks noGrp="1"/>
          </p:cNvSpPr>
          <p:nvPr>
            <p:ph type="sldNum" sz="quarter" idx="5"/>
          </p:nvPr>
        </p:nvSpPr>
        <p:spPr/>
        <p:txBody>
          <a:bodyPr/>
          <a:lstStyle/>
          <a:p>
            <a:fld id="{D4B9A9E5-4F7F-4A7D-9DE1-899232329269}" type="slidenum">
              <a:rPr lang="en-US" smtClean="0"/>
              <a:t>27</a:t>
            </a:fld>
            <a:endParaRPr lang="en-US"/>
          </a:p>
        </p:txBody>
      </p:sp>
    </p:spTree>
    <p:extLst>
      <p:ext uri="{BB962C8B-B14F-4D97-AF65-F5344CB8AC3E}">
        <p14:creationId xmlns:p14="http://schemas.microsoft.com/office/powerpoint/2010/main" val="3851424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demonstrates how to create a </a:t>
            </a:r>
            <a:r>
              <a:rPr lang="en-US" b="1" dirty="0"/>
              <a:t>scatter plot</a:t>
            </a:r>
            <a:r>
              <a:rPr lang="en-US" dirty="0"/>
              <a:t> using </a:t>
            </a:r>
            <a:r>
              <a:rPr lang="en-US" b="1" dirty="0"/>
              <a:t>Python</a:t>
            </a:r>
            <a:r>
              <a:rPr lang="en-US" dirty="0"/>
              <a:t> to visualize relationships between key variables in the dataset. The code snippet employs popular libraries such as </a:t>
            </a:r>
            <a:r>
              <a:rPr lang="en-US" b="1" dirty="0"/>
              <a:t>Pandas</a:t>
            </a:r>
            <a:r>
              <a:rPr lang="en-US" dirty="0"/>
              <a:t>, </a:t>
            </a:r>
            <a:r>
              <a:rPr lang="en-US" b="1" dirty="0"/>
              <a:t>Matplotlib</a:t>
            </a:r>
            <a:r>
              <a:rPr lang="en-US" dirty="0"/>
              <a:t>, and </a:t>
            </a:r>
            <a:r>
              <a:rPr lang="en-US" b="1" dirty="0"/>
              <a:t>Seaborn</a:t>
            </a:r>
            <a:r>
              <a:rPr lang="en-US" dirty="0"/>
              <a:t>. It starts by reading the dataset from an Excel file using Pandas, followed by cleaning and standardizing the </a:t>
            </a:r>
            <a:r>
              <a:rPr lang="en-US" b="1" dirty="0"/>
              <a:t>column names</a:t>
            </a:r>
            <a:r>
              <a:rPr lang="en-US" dirty="0"/>
              <a:t> to simplify further analysis. The </a:t>
            </a:r>
            <a:r>
              <a:rPr lang="en-US" b="1" dirty="0"/>
              <a:t>scatter plot</a:t>
            </a:r>
            <a:r>
              <a:rPr lang="en-US" dirty="0"/>
              <a:t> is generated using Seaborn to plot </a:t>
            </a:r>
            <a:r>
              <a:rPr lang="en-US" b="1" dirty="0"/>
              <a:t>annual mileage</a:t>
            </a:r>
            <a:r>
              <a:rPr lang="en-US" dirty="0"/>
              <a:t> on the x-axis and </a:t>
            </a:r>
            <a:r>
              <a:rPr lang="en-US" b="1" dirty="0"/>
              <a:t>credit score</a:t>
            </a:r>
            <a:r>
              <a:rPr lang="en-US" dirty="0"/>
              <a:t> on the y-axis</a:t>
            </a:r>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a:p>
        </p:txBody>
      </p:sp>
    </p:spTree>
    <p:extLst>
      <p:ext uri="{BB962C8B-B14F-4D97-AF65-F5344CB8AC3E}">
        <p14:creationId xmlns:p14="http://schemas.microsoft.com/office/powerpoint/2010/main" val="512677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1E5AD-6A56-FCA1-7DCB-2C3A0B6AE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E09B4-4801-27FD-7C7D-DCD585225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A6250B-866C-8CEA-DDBA-EA5E2A369FDC}"/>
              </a:ext>
            </a:extLst>
          </p:cNvPr>
          <p:cNvSpPr>
            <a:spLocks noGrp="1"/>
          </p:cNvSpPr>
          <p:nvPr>
            <p:ph type="body" idx="1"/>
          </p:nvPr>
        </p:nvSpPr>
        <p:spPr/>
        <p:txBody>
          <a:bodyPr/>
          <a:lstStyle/>
          <a:p>
            <a:r>
              <a:rPr lang="en-US" b="1" dirty="0"/>
              <a:t>Key Observations</a:t>
            </a:r>
            <a:r>
              <a:rPr lang="en-US" dirty="0"/>
              <a:t>:</a:t>
            </a:r>
          </a:p>
          <a:p>
            <a:pPr>
              <a:buFont typeface="Arial" panose="020B0604020202020204" pitchFamily="34" charset="0"/>
              <a:buChar char="•"/>
            </a:pPr>
            <a:r>
              <a:rPr lang="en-US" dirty="0"/>
              <a:t>The plot represents how </a:t>
            </a:r>
            <a:r>
              <a:rPr lang="en-US" b="1" dirty="0"/>
              <a:t>Credit Score</a:t>
            </a:r>
            <a:r>
              <a:rPr lang="en-US" dirty="0"/>
              <a:t> varies with </a:t>
            </a:r>
            <a:r>
              <a:rPr lang="en-US" b="1" dirty="0"/>
              <a:t>Annual Mileage</a:t>
            </a:r>
            <a:r>
              <a:rPr lang="en-US" dirty="0"/>
              <a:t> across different vehicle types.</a:t>
            </a:r>
          </a:p>
          <a:p>
            <a:pPr>
              <a:buFont typeface="Arial" panose="020B0604020202020204" pitchFamily="34" charset="0"/>
              <a:buChar char="•"/>
            </a:pPr>
            <a:r>
              <a:rPr lang="en-US" dirty="0"/>
              <a:t>Data points are color-coded by vehicle type, which helps differentiate the trends among sedans, SUVs, hatchbacks, and sports cars.</a:t>
            </a:r>
          </a:p>
          <a:p>
            <a:endParaRPr lang="en-US" dirty="0"/>
          </a:p>
          <a:p>
            <a:r>
              <a:rPr lang="en-US" dirty="0"/>
              <a:t>This scatter plot shows the relationship between </a:t>
            </a:r>
            <a:r>
              <a:rPr lang="en-US" b="1" dirty="0"/>
              <a:t>annual mileage</a:t>
            </a:r>
            <a:r>
              <a:rPr lang="en-US" dirty="0"/>
              <a:t> and </a:t>
            </a:r>
            <a:r>
              <a:rPr lang="en-US" b="1" dirty="0"/>
              <a:t>credit score</a:t>
            </a:r>
            <a:r>
              <a:rPr lang="en-US" dirty="0"/>
              <a:t>, with points colored by </a:t>
            </a:r>
            <a:r>
              <a:rPr lang="en-US" b="1" dirty="0"/>
              <a:t>vehicle type</a:t>
            </a:r>
            <a:r>
              <a:rPr lang="en-US" dirty="0"/>
              <a:t> (sedan, SUV, hatchback, sports car). The </a:t>
            </a:r>
            <a:r>
              <a:rPr lang="en-US" b="1" dirty="0"/>
              <a:t>x-axis</a:t>
            </a:r>
            <a:r>
              <a:rPr lang="en-US" dirty="0"/>
              <a:t> represents </a:t>
            </a:r>
            <a:r>
              <a:rPr lang="en-US" b="1" dirty="0"/>
              <a:t>annual mileage</a:t>
            </a:r>
            <a:r>
              <a:rPr lang="en-US" dirty="0"/>
              <a:t> while the </a:t>
            </a:r>
            <a:r>
              <a:rPr lang="en-US" b="1" dirty="0"/>
              <a:t>y-axis</a:t>
            </a:r>
            <a:r>
              <a:rPr lang="en-US" dirty="0"/>
              <a:t> represents </a:t>
            </a:r>
            <a:r>
              <a:rPr lang="en-US" b="1" dirty="0"/>
              <a:t>credit score</a:t>
            </a:r>
            <a:r>
              <a:rPr lang="en-US" dirty="0"/>
              <a:t>. This plot helps visualize how </a:t>
            </a:r>
            <a:r>
              <a:rPr lang="en-US" b="1" dirty="0"/>
              <a:t>credit scores</a:t>
            </a:r>
            <a:r>
              <a:rPr lang="en-US" dirty="0"/>
              <a:t> may vary with different annual mileages and across vehicle types.</a:t>
            </a:r>
          </a:p>
        </p:txBody>
      </p:sp>
      <p:sp>
        <p:nvSpPr>
          <p:cNvPr id="4" name="Slide Number Placeholder 3">
            <a:extLst>
              <a:ext uri="{FF2B5EF4-FFF2-40B4-BE49-F238E27FC236}">
                <a16:creationId xmlns:a16="http://schemas.microsoft.com/office/drawing/2014/main" id="{B5059837-C424-4C99-E7A7-D77819E865B8}"/>
              </a:ext>
            </a:extLst>
          </p:cNvPr>
          <p:cNvSpPr>
            <a:spLocks noGrp="1"/>
          </p:cNvSpPr>
          <p:nvPr>
            <p:ph type="sldNum" sz="quarter" idx="5"/>
          </p:nvPr>
        </p:nvSpPr>
        <p:spPr/>
        <p:txBody>
          <a:bodyPr/>
          <a:lstStyle/>
          <a:p>
            <a:fld id="{D4B9A9E5-4F7F-4A7D-9DE1-899232329269}" type="slidenum">
              <a:rPr lang="en-US" smtClean="0"/>
              <a:t>29</a:t>
            </a:fld>
            <a:endParaRPr lang="en-US"/>
          </a:p>
        </p:txBody>
      </p:sp>
    </p:spTree>
    <p:extLst>
      <p:ext uri="{BB962C8B-B14F-4D97-AF65-F5344CB8AC3E}">
        <p14:creationId xmlns:p14="http://schemas.microsoft.com/office/powerpoint/2010/main" val="373298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cs typeface="Calibri" panose="020F0502020204030204" pitchFamily="34" charset="0"/>
            </a:endParaRPr>
          </a:p>
          <a:p>
            <a:endParaRPr lang="en-US" sz="1600" dirty="0"/>
          </a:p>
          <a:p>
            <a:r>
              <a:rPr lang="en-US" sz="1600" dirty="0"/>
              <a:t>The car insurance industry is evolving rapidly alongside advancements in automotive technologies and shifting insurance landscapes. This creates numerous challenges and opportunities for various stakeholders, including policyholders, insurers, policymakers, and researchers. The data involved in car insurance is vast and diverse, often presented in raw numerical forms, which makes extracting meaningful insights challenging for stakeholders. The goal of this project is to address these challenges by providing data-driven insights into car insurance claims, focusing on key aspects like driver demographics, vehicle details, behavioral patterns, and claim history. By analyzing these factors, the project aims to make the data more accessible and support informed decision-making.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a:p>
        </p:txBody>
      </p:sp>
    </p:spTree>
    <p:extLst>
      <p:ext uri="{BB962C8B-B14F-4D97-AF65-F5344CB8AC3E}">
        <p14:creationId xmlns:p14="http://schemas.microsoft.com/office/powerpoint/2010/main" val="3336033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a:t>
            </a:r>
            <a:r>
              <a:rPr lang="en-US" b="1" dirty="0"/>
              <a:t>goal</a:t>
            </a:r>
            <a:r>
              <a:rPr lang="en-US" dirty="0"/>
              <a:t> of this project is to provide a concise and transparent assessment of car insurance claim trends and the associated risk factors. This project aims to generate actionable insights that can be used by various stakeholders in the car insurance industry. The </a:t>
            </a:r>
            <a:r>
              <a:rPr lang="en-US" b="1" dirty="0"/>
              <a:t>benefits</a:t>
            </a:r>
            <a:r>
              <a:rPr lang="en-US" dirty="0"/>
              <a:t> of this analysis are threefold: First, it will </a:t>
            </a:r>
            <a:r>
              <a:rPr lang="en-US" b="1" dirty="0"/>
              <a:t>support policymakers</a:t>
            </a:r>
            <a:r>
              <a:rPr lang="en-US" dirty="0"/>
              <a:t> by helping them design regulations that ensure fairness in premium pricing and effectively combat fraudulent claims. Second, it will </a:t>
            </a:r>
            <a:r>
              <a:rPr lang="en-US" b="1" dirty="0"/>
              <a:t>aid insurance companies</a:t>
            </a:r>
            <a:r>
              <a:rPr lang="en-US" dirty="0"/>
              <a:t> in identifying high-risk groups, optimizing claim processing, and improving risk assessment strategies, ultimately leading to more efficient operations. Lastly, it will </a:t>
            </a:r>
            <a:r>
              <a:rPr lang="en-US" b="1" dirty="0"/>
              <a:t>empower policyholders</a:t>
            </a:r>
            <a:r>
              <a:rPr lang="en-US" dirty="0"/>
              <a:t> by enabling them to make informed decisions regarding their coverage, as they will better understand the factors influencing their insurance claims and premiums. Through these insights, we aim to create value for the entire insurance ecosystem, enhancing transparency and decision-making.</a:t>
            </a:r>
          </a:p>
        </p:txBody>
      </p:sp>
      <p:sp>
        <p:nvSpPr>
          <p:cNvPr id="4" name="Slide Number Placeholder 3"/>
          <p:cNvSpPr>
            <a:spLocks noGrp="1"/>
          </p:cNvSpPr>
          <p:nvPr>
            <p:ph type="sldNum" sz="quarter" idx="5"/>
          </p:nvPr>
        </p:nvSpPr>
        <p:spPr/>
        <p:txBody>
          <a:bodyPr/>
          <a:lstStyle/>
          <a:p>
            <a:fld id="{D4B9A9E5-4F7F-4A7D-9DE1-899232329269}" type="slidenum">
              <a:rPr lang="en-US" smtClean="0"/>
              <a:t>30</a:t>
            </a:fld>
            <a:endParaRPr lang="en-US"/>
          </a:p>
        </p:txBody>
      </p:sp>
    </p:spTree>
    <p:extLst>
      <p:ext uri="{BB962C8B-B14F-4D97-AF65-F5344CB8AC3E}">
        <p14:creationId xmlns:p14="http://schemas.microsoft.com/office/powerpoint/2010/main" val="2065399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the </a:t>
            </a:r>
            <a:r>
              <a:rPr lang="en-US" b="1" dirty="0"/>
              <a:t>tools</a:t>
            </a:r>
            <a:r>
              <a:rPr lang="en-US" dirty="0"/>
              <a:t> used for data analysis and visualization throughout the project. We utilized </a:t>
            </a:r>
            <a:r>
              <a:rPr lang="en-US" b="1" dirty="0"/>
              <a:t>Microsoft Excel</a:t>
            </a:r>
            <a:r>
              <a:rPr lang="en-US" dirty="0"/>
              <a:t> for initial data exploration and basic data preprocessing tasks. </a:t>
            </a:r>
            <a:r>
              <a:rPr lang="en-US" b="1" dirty="0"/>
              <a:t>Python</a:t>
            </a:r>
            <a:r>
              <a:rPr lang="en-US" dirty="0"/>
              <a:t> played a central role in performing advanced data analysis, generating visualizations, and building correlation models. </a:t>
            </a:r>
            <a:r>
              <a:rPr lang="en-US" b="1" dirty="0"/>
              <a:t>Tableau</a:t>
            </a:r>
            <a:r>
              <a:rPr lang="en-US" dirty="0"/>
              <a:t> and </a:t>
            </a:r>
            <a:r>
              <a:rPr lang="en-US" b="1" dirty="0"/>
              <a:t>Power BI</a:t>
            </a:r>
            <a:r>
              <a:rPr lang="en-US" dirty="0"/>
              <a:t> were used for creating interactive visualizations, enabling stakeholders to explore the data from different perspectives. Additionally, </a:t>
            </a:r>
            <a:r>
              <a:rPr lang="en-US" b="1" dirty="0"/>
              <a:t>Data Wrapper</a:t>
            </a:r>
            <a:r>
              <a:rPr lang="en-US" dirty="0"/>
              <a:t> and </a:t>
            </a:r>
            <a:r>
              <a:rPr lang="en-US" b="1" dirty="0" err="1"/>
              <a:t>RAWGraphs</a:t>
            </a:r>
            <a:r>
              <a:rPr lang="en-US" b="1" dirty="0"/>
              <a:t> 2.0</a:t>
            </a:r>
            <a:r>
              <a:rPr lang="en-US" dirty="0"/>
              <a:t> were used to create engaging visual representations that effectively convey complex insights.</a:t>
            </a:r>
          </a:p>
        </p:txBody>
      </p:sp>
      <p:sp>
        <p:nvSpPr>
          <p:cNvPr id="4" name="Slide Number Placeholder 3"/>
          <p:cNvSpPr>
            <a:spLocks noGrp="1"/>
          </p:cNvSpPr>
          <p:nvPr>
            <p:ph type="sldNum" sz="quarter" idx="5"/>
          </p:nvPr>
        </p:nvSpPr>
        <p:spPr/>
        <p:txBody>
          <a:bodyPr/>
          <a:lstStyle/>
          <a:p>
            <a:fld id="{D4B9A9E5-4F7F-4A7D-9DE1-899232329269}" type="slidenum">
              <a:rPr lang="en-US" smtClean="0"/>
              <a:t>31</a:t>
            </a:fld>
            <a:endParaRPr lang="en-US"/>
          </a:p>
        </p:txBody>
      </p:sp>
    </p:spTree>
    <p:extLst>
      <p:ext uri="{BB962C8B-B14F-4D97-AF65-F5344CB8AC3E}">
        <p14:creationId xmlns:p14="http://schemas.microsoft.com/office/powerpoint/2010/main" val="2160429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this project focused on </a:t>
            </a:r>
            <a:r>
              <a:rPr lang="en-US" b="1" dirty="0"/>
              <a:t>analyzing car insurance claims data</a:t>
            </a:r>
            <a:r>
              <a:rPr lang="en-US" dirty="0"/>
              <a:t> to uncover patterns, assess risk factors, and provide actionable insights for stakeholders. The analysis explored key parameters such as </a:t>
            </a:r>
            <a:r>
              <a:rPr lang="en-US" b="1" dirty="0"/>
              <a:t>demographic factors</a:t>
            </a:r>
            <a:r>
              <a:rPr lang="en-US" dirty="0"/>
              <a:t>, </a:t>
            </a:r>
            <a:r>
              <a:rPr lang="en-US" b="1" dirty="0"/>
              <a:t>driving behavior</a:t>
            </a:r>
            <a:r>
              <a:rPr lang="en-US" dirty="0"/>
              <a:t>, and </a:t>
            </a:r>
            <a:r>
              <a:rPr lang="en-US" b="1" dirty="0"/>
              <a:t>vehicle characteristics</a:t>
            </a:r>
            <a:r>
              <a:rPr lang="en-US" dirty="0"/>
              <a:t> to evaluate </a:t>
            </a:r>
            <a:r>
              <a:rPr lang="en-US" b="1" dirty="0"/>
              <a:t>claim likelihood</a:t>
            </a:r>
            <a:r>
              <a:rPr lang="en-US" dirty="0"/>
              <a:t> and support more effective premium pricing strategies. The use of </a:t>
            </a:r>
            <a:r>
              <a:rPr lang="en-US" b="1" dirty="0"/>
              <a:t>effective visualization</a:t>
            </a:r>
            <a:r>
              <a:rPr lang="en-US" dirty="0"/>
              <a:t> techniques allowed for complex data to be presented in a user-friendly manner, ensuring that the insights could be easily understood by a diverse audience, including policyholders, insurers, and policymakers. Key outcomes of this project include </a:t>
            </a:r>
            <a:r>
              <a:rPr lang="en-US" b="1" dirty="0"/>
              <a:t>empowering stakeholders</a:t>
            </a:r>
            <a:r>
              <a:rPr lang="en-US" dirty="0"/>
              <a:t> to make informed decisions, </a:t>
            </a:r>
            <a:r>
              <a:rPr lang="en-US" b="1" dirty="0"/>
              <a:t>providing insurers</a:t>
            </a:r>
            <a:r>
              <a:rPr lang="en-US" dirty="0"/>
              <a:t> with tools to improve claim prediction and fraud detection, and </a:t>
            </a:r>
            <a:r>
              <a:rPr lang="en-US" b="1" dirty="0"/>
              <a:t>enabling policyholders</a:t>
            </a:r>
            <a:r>
              <a:rPr lang="en-US" dirty="0"/>
              <a:t> to better understand the factors influencing their insurance premiums and claims. Ultimately, this project aims to foster greater transparency and informed decision-making across the car insurance ecosystem.</a:t>
            </a:r>
          </a:p>
        </p:txBody>
      </p:sp>
      <p:sp>
        <p:nvSpPr>
          <p:cNvPr id="4" name="Slide Number Placeholder 3"/>
          <p:cNvSpPr>
            <a:spLocks noGrp="1"/>
          </p:cNvSpPr>
          <p:nvPr>
            <p:ph type="sldNum" sz="quarter" idx="5"/>
          </p:nvPr>
        </p:nvSpPr>
        <p:spPr/>
        <p:txBody>
          <a:bodyPr/>
          <a:lstStyle/>
          <a:p>
            <a:fld id="{D4B9A9E5-4F7F-4A7D-9DE1-899232329269}" type="slidenum">
              <a:rPr lang="en-US" smtClean="0"/>
              <a:t>32</a:t>
            </a:fld>
            <a:endParaRPr lang="en-US"/>
          </a:p>
        </p:txBody>
      </p:sp>
    </p:spTree>
    <p:extLst>
      <p:ext uri="{BB962C8B-B14F-4D97-AF65-F5344CB8AC3E}">
        <p14:creationId xmlns:p14="http://schemas.microsoft.com/office/powerpoint/2010/main" val="3408232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33</a:t>
            </a:fld>
            <a:endParaRPr lang="en-US"/>
          </a:p>
        </p:txBody>
      </p:sp>
    </p:spTree>
    <p:extLst>
      <p:ext uri="{BB962C8B-B14F-4D97-AF65-F5344CB8AC3E}">
        <p14:creationId xmlns:p14="http://schemas.microsoft.com/office/powerpoint/2010/main" val="242996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453E9-1F5F-6B00-3586-021A88E08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406C0-E0D3-144C-6AB1-1A9BDAB189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C83AB2-F7BF-8A24-0A28-394AC21A22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 insurance claims present significant challenges for all stakeholders, including policyholders, insurers, and the industry as a whole, due to their far-reaching consequences. The frequency of claims is increasing, driven by factors such as growing vehicle ownership, changes in driving patterns, and fraudulent activities. Traditional methods face difficulties in keeping up with these changes, struggling to effectively identify policyholders most likely to file claims, provide accurate premium pricing, and detect fraudulent claims efficiently. These challenges underscore the need for more advanced, data-driven approaches to improve the accuracy and efficiency of the claims process.</a:t>
            </a:r>
            <a:br>
              <a:rPr lang="en-US" sz="1200" b="0" i="0" dirty="0">
                <a:effectLst/>
                <a:cs typeface="Calibri" panose="020F0502020204030204" pitchFamily="34" charset="0"/>
              </a:rPr>
            </a:br>
            <a:br>
              <a:rPr lang="en-US" sz="1200" b="0" i="0" dirty="0">
                <a:effectLst/>
                <a:cs typeface="Calibri" panose="020F0502020204030204" pitchFamily="34" charset="0"/>
              </a:rPr>
            </a:br>
            <a:r>
              <a:rPr lang="en-US" sz="1200" b="0" i="0" dirty="0">
                <a:effectLst/>
                <a:cs typeface="Calibri" panose="020F0502020204030204" pitchFamily="34" charset="0"/>
              </a:rPr>
              <a:t>Key Questions for Analysis:</a:t>
            </a:r>
            <a:br>
              <a:rPr lang="en-US" sz="1200" b="0" i="0" dirty="0">
                <a:effectLst/>
                <a:cs typeface="Calibri" panose="020F0502020204030204" pitchFamily="34" charset="0"/>
              </a:rPr>
            </a:br>
            <a:r>
              <a:rPr lang="en-US" sz="1200" b="0" i="0" dirty="0">
                <a:effectLst/>
                <a:cs typeface="Calibri" panose="020F0502020204030204" pitchFamily="34" charset="0"/>
              </a:rPr>
              <a:t>What are the critical risk factors for claims?</a:t>
            </a:r>
            <a:br>
              <a:rPr lang="en-US" sz="1200" b="0" i="0" dirty="0">
                <a:effectLst/>
                <a:cs typeface="Calibri" panose="020F0502020204030204" pitchFamily="34" charset="0"/>
              </a:rPr>
            </a:br>
            <a:r>
              <a:rPr lang="en-US" sz="1200" b="0" i="0" dirty="0">
                <a:effectLst/>
                <a:cs typeface="Calibri" panose="020F0502020204030204" pitchFamily="34" charset="0"/>
              </a:rPr>
              <a:t>How can insurers balance affordability with risk management?</a:t>
            </a:r>
            <a:br>
              <a:rPr lang="en-US" sz="1200" b="0" i="0" dirty="0">
                <a:effectLst/>
                <a:cs typeface="Calibri" panose="020F0502020204030204" pitchFamily="34" charset="0"/>
              </a:rPr>
            </a:br>
            <a:r>
              <a:rPr lang="en-US" sz="1200" b="0" i="0" dirty="0">
                <a:effectLst/>
                <a:cs typeface="Calibri" panose="020F0502020204030204" pitchFamily="34" charset="0"/>
              </a:rPr>
              <a:t>What demographic or behavioral patterns indicate higher likelihoods of claims?</a:t>
            </a:r>
            <a:endParaRPr lang="en-US" sz="1100" dirty="0">
              <a:cs typeface="Calibri" panose="020F0502020204030204" pitchFamily="34" charset="0"/>
            </a:endParaRPr>
          </a:p>
        </p:txBody>
      </p:sp>
      <p:sp>
        <p:nvSpPr>
          <p:cNvPr id="4" name="Slide Number Placeholder 3">
            <a:extLst>
              <a:ext uri="{FF2B5EF4-FFF2-40B4-BE49-F238E27FC236}">
                <a16:creationId xmlns:a16="http://schemas.microsoft.com/office/drawing/2014/main" id="{3DCAE5EB-BB2C-116A-61A4-907919C83EE7}"/>
              </a:ext>
            </a:extLst>
          </p:cNvPr>
          <p:cNvSpPr>
            <a:spLocks noGrp="1"/>
          </p:cNvSpPr>
          <p:nvPr>
            <p:ph type="sldNum" sz="quarter" idx="5"/>
          </p:nvPr>
        </p:nvSpPr>
        <p:spPr/>
        <p:txBody>
          <a:bodyPr/>
          <a:lstStyle/>
          <a:p>
            <a:fld id="{D4B9A9E5-4F7F-4A7D-9DE1-899232329269}" type="slidenum">
              <a:rPr lang="en-US" smtClean="0"/>
              <a:t>4</a:t>
            </a:fld>
            <a:endParaRPr lang="en-US"/>
          </a:p>
        </p:txBody>
      </p:sp>
    </p:spTree>
    <p:extLst>
      <p:ext uri="{BB962C8B-B14F-4D97-AF65-F5344CB8AC3E}">
        <p14:creationId xmlns:p14="http://schemas.microsoft.com/office/powerpoint/2010/main" val="1008353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goal of our project is to provide comprehensive insights into car insurance claims by employing data visualization techniques and to identify trend patterns and influential factors that impact claims, fraud, and premium pricing. Specifically, we tried to explore how claim patterns have changed over the past year and determined the factors driving these changes. Another key objective we tend to determine is the percentage of policyholders who fall into high-risk categories. Additionally, we analyzed the demographic breakdown of claimants and assessed how these demographics correlate with risk factors. We also  identified any emerging trends that could significantly impact claim rates. Finally, we investigated how geographic and behavioral factors influence the likelihood of claims, which can help improve decision-making for all stakeholders involved.</a:t>
            </a:r>
            <a:br>
              <a:rPr lang="en-US" dirty="0"/>
            </a:br>
            <a:br>
              <a:rPr lang="en-US" dirty="0"/>
            </a:br>
            <a:r>
              <a:rPr lang="en-US" dirty="0"/>
              <a:t>these objectives will not only provide stakeholders with a deeper understanding of the risks involved but also help in making informed decisions for pricing and claims management.</a:t>
            </a:r>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a:p>
        </p:txBody>
      </p:sp>
    </p:spTree>
    <p:extLst>
      <p:ext uri="{BB962C8B-B14F-4D97-AF65-F5344CB8AC3E}">
        <p14:creationId xmlns:p14="http://schemas.microsoft.com/office/powerpoint/2010/main" val="398422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workflow starts with </a:t>
            </a:r>
            <a:r>
              <a:rPr lang="en-US" b="1" dirty="0"/>
              <a:t>comprehensive data collection and cleaning</a:t>
            </a:r>
            <a:r>
              <a:rPr lang="en-US" dirty="0"/>
              <a:t>. This is a crucial step to ensure that we have accurate, relevant, and consistent data to work with, as clean data forms the backbone of reliable analysis. Once the data is prepared, we moved to the </a:t>
            </a:r>
            <a:r>
              <a:rPr lang="en-US" b="1" dirty="0"/>
              <a:t>analysis of types of visualization</a:t>
            </a:r>
            <a:r>
              <a:rPr lang="en-US" dirty="0"/>
              <a:t>. It involved determining the most suitable visual representations that can effectively convey the patterns and insights hidden within the data. The right type of visualization is key to making complex information accessible and easy to understand for stakeholders.</a:t>
            </a: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16232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B86F6-18FB-7195-7B15-AA68C3809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CE335-BCC2-C7CB-CC5F-A5A91ABA0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D1079-1174-6384-137C-1BBEB87D7324}"/>
              </a:ext>
            </a:extLst>
          </p:cNvPr>
          <p:cNvSpPr>
            <a:spLocks noGrp="1"/>
          </p:cNvSpPr>
          <p:nvPr>
            <p:ph type="body" idx="1"/>
          </p:nvPr>
        </p:nvSpPr>
        <p:spPr/>
        <p:txBody>
          <a:bodyPr/>
          <a:lstStyle/>
          <a:p>
            <a:r>
              <a:rPr lang="en-US" dirty="0"/>
              <a:t>For this project, the </a:t>
            </a:r>
            <a:r>
              <a:rPr lang="en-US" b="1" dirty="0"/>
              <a:t>dataset</a:t>
            </a:r>
            <a:r>
              <a:rPr lang="en-US" dirty="0"/>
              <a:t> was sourced from </a:t>
            </a:r>
            <a:r>
              <a:rPr lang="en-US" b="1" dirty="0"/>
              <a:t>Kaggle</a:t>
            </a:r>
            <a:r>
              <a:rPr lang="en-US" dirty="0"/>
              <a:t>, a reputable platform for data sharing, ensuring accuracy and reliability for our analysis. In the </a:t>
            </a:r>
            <a:r>
              <a:rPr lang="en-US" b="1" dirty="0"/>
              <a:t>preprocessing phase</a:t>
            </a:r>
            <a:r>
              <a:rPr lang="en-US" dirty="0"/>
              <a:t>, several steps were undertaken to enhance the dataset’s quality and usability. First, a comprehensive preprocessing phase was conducted to clean and standardize the data. Missing data points were identified and addressed to ensure data integrity and maintain consistency throughout the dataset. The dataset contains a variety of information, including </a:t>
            </a:r>
            <a:r>
              <a:rPr lang="en-US" b="1" dirty="0"/>
              <a:t>driver demographics</a:t>
            </a:r>
            <a:r>
              <a:rPr lang="en-US" dirty="0"/>
              <a:t>, </a:t>
            </a:r>
            <a:r>
              <a:rPr lang="en-US" b="1" dirty="0"/>
              <a:t>vehicle details</a:t>
            </a:r>
            <a:r>
              <a:rPr lang="en-US" dirty="0"/>
              <a:t>, </a:t>
            </a:r>
            <a:r>
              <a:rPr lang="en-US" b="1" dirty="0"/>
              <a:t>claims history</a:t>
            </a:r>
            <a:r>
              <a:rPr lang="en-US" dirty="0"/>
              <a:t>, and </a:t>
            </a:r>
            <a:r>
              <a:rPr lang="en-US" b="1" dirty="0"/>
              <a:t>behavioral patterns</a:t>
            </a:r>
            <a:r>
              <a:rPr lang="en-US" dirty="0"/>
              <a:t>, such as traffic violations and accidents.</a:t>
            </a:r>
          </a:p>
        </p:txBody>
      </p:sp>
      <p:sp>
        <p:nvSpPr>
          <p:cNvPr id="4" name="Slide Number Placeholder 3">
            <a:extLst>
              <a:ext uri="{FF2B5EF4-FFF2-40B4-BE49-F238E27FC236}">
                <a16:creationId xmlns:a16="http://schemas.microsoft.com/office/drawing/2014/main" id="{E3E4D76F-08B7-4B29-1794-7454EA408CE4}"/>
              </a:ext>
            </a:extLst>
          </p:cNvPr>
          <p:cNvSpPr>
            <a:spLocks noGrp="1"/>
          </p:cNvSpPr>
          <p:nvPr>
            <p:ph type="sldNum" sz="quarter" idx="5"/>
          </p:nvPr>
        </p:nvSpPr>
        <p:spPr/>
        <p:txBody>
          <a:bodyPr/>
          <a:lstStyle/>
          <a:p>
            <a:fld id="{D4B9A9E5-4F7F-4A7D-9DE1-899232329269}" type="slidenum">
              <a:rPr lang="en-US" smtClean="0"/>
              <a:t>7</a:t>
            </a:fld>
            <a:endParaRPr lang="en-US"/>
          </a:p>
        </p:txBody>
      </p:sp>
    </p:spTree>
    <p:extLst>
      <p:ext uri="{BB962C8B-B14F-4D97-AF65-F5344CB8AC3E}">
        <p14:creationId xmlns:p14="http://schemas.microsoft.com/office/powerpoint/2010/main" val="21536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B86F6-18FB-7195-7B15-AA68C3809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CE335-BCC2-C7CB-CC5F-A5A91ABA0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D1079-1174-6384-137C-1BBEB87D7324}"/>
              </a:ext>
            </a:extLst>
          </p:cNvPr>
          <p:cNvSpPr>
            <a:spLocks noGrp="1"/>
          </p:cNvSpPr>
          <p:nvPr>
            <p:ph type="body" idx="1"/>
          </p:nvPr>
        </p:nvSpPr>
        <p:spPr/>
        <p:txBody>
          <a:bodyPr/>
          <a:lstStyle/>
          <a:p>
            <a:r>
              <a:rPr lang="en-US" dirty="0"/>
              <a:t>In the </a:t>
            </a:r>
            <a:r>
              <a:rPr lang="en-US" b="1" dirty="0"/>
              <a:t>data collection and preprocessing</a:t>
            </a:r>
            <a:r>
              <a:rPr lang="en-US" dirty="0"/>
              <a:t> stage, a thorough </a:t>
            </a:r>
            <a:r>
              <a:rPr lang="en-US" b="1" dirty="0"/>
              <a:t>cleaning process</a:t>
            </a:r>
            <a:r>
              <a:rPr lang="en-US" dirty="0"/>
              <a:t> was undertaken to ensure the dataset was free from inconsistencies or errors. This included rigorous cleaning, removing null values, to remove anomalies and make sure all data points were reliable for analysis. The </a:t>
            </a:r>
            <a:r>
              <a:rPr lang="en-US" b="1" dirty="0"/>
              <a:t>cleaned and processed dataset</a:t>
            </a:r>
            <a:r>
              <a:rPr lang="en-US" dirty="0"/>
              <a:t> was then saved in a new </a:t>
            </a:r>
            <a:r>
              <a:rPr lang="en-US" b="1" dirty="0"/>
              <a:t>CSV file</a:t>
            </a:r>
            <a:endParaRPr lang="en-US" dirty="0"/>
          </a:p>
        </p:txBody>
      </p:sp>
      <p:sp>
        <p:nvSpPr>
          <p:cNvPr id="4" name="Slide Number Placeholder 3">
            <a:extLst>
              <a:ext uri="{FF2B5EF4-FFF2-40B4-BE49-F238E27FC236}">
                <a16:creationId xmlns:a16="http://schemas.microsoft.com/office/drawing/2014/main" id="{E3E4D76F-08B7-4B29-1794-7454EA408CE4}"/>
              </a:ext>
            </a:extLst>
          </p:cNvPr>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4546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70A5C-423F-22AC-E413-58B3016D6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0B108F-E3CC-053C-6A5A-0249E72F1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9232D-486D-B85E-B8E2-00764C44AC79}"/>
              </a:ext>
            </a:extLst>
          </p:cNvPr>
          <p:cNvSpPr>
            <a:spLocks noGrp="1"/>
          </p:cNvSpPr>
          <p:nvPr>
            <p:ph type="body" idx="1"/>
          </p:nvPr>
        </p:nvSpPr>
        <p:spPr/>
        <p:txBody>
          <a:bodyPr/>
          <a:lstStyle/>
          <a:p>
            <a:endParaRPr lang="en-US">
              <a:cs typeface="+mn-lt"/>
            </a:endParaRPr>
          </a:p>
        </p:txBody>
      </p:sp>
      <p:sp>
        <p:nvSpPr>
          <p:cNvPr id="4" name="Slide Number Placeholder 3">
            <a:extLst>
              <a:ext uri="{FF2B5EF4-FFF2-40B4-BE49-F238E27FC236}">
                <a16:creationId xmlns:a16="http://schemas.microsoft.com/office/drawing/2014/main" id="{E5D01CCC-5DE1-08FB-BD89-443E6A788FA6}"/>
              </a:ext>
            </a:extLst>
          </p:cNvPr>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3557053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362685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477214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3102744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102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4518538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1985118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8750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4567702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74367543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96111924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49392976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634241092"/>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021533190"/>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65090846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 id="2147483719"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3" r:id="rId25"/>
    <p:sldLayoutId id="2147483734" r:id="rId26"/>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hyperlink" Target="https://www.quoteinspector.com/images/car-insurance/car-insurance-0758091056/"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picpedia.org/chalkboard/a/agenda.html" TargetMode="Externa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hyperlink" Target="https://www.quoteinspector.com/15-of-our-best-free-auto-insurance-images/" TargetMode="Externa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hyperlink" Target="https://www.quoteinspector.com/images/car-insurance/car-insurance-claim-denied-illustration/" TargetMode="Externa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hyperlink" Target="https://www.quoteinspector.com/images/car-insurance/examine-car-insurance-policy/" TargetMode="Externa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 accident on the road&#10;&#10;Description automatically generated">
            <a:extLst>
              <a:ext uri="{FF2B5EF4-FFF2-40B4-BE49-F238E27FC236}">
                <a16:creationId xmlns:a16="http://schemas.microsoft.com/office/drawing/2014/main" id="{D7181785-40E7-0A12-2A09-FF84C85CAF85}"/>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colorTemperature colorTemp="6490"/>
                    </a14:imgEffect>
                    <a14:imgEffect>
                      <a14:saturation sat="170000"/>
                    </a14:imgEffect>
                    <a14:imgEffect>
                      <a14:brightnessContrast bright="2000" contrast="-26000"/>
                    </a14:imgEffect>
                  </a14:imgLayer>
                </a14:imgProps>
              </a:ext>
              <a:ext uri="{837473B0-CC2E-450A-ABE3-18F120FF3D39}">
                <a1611:picAttrSrcUrl xmlns:a1611="http://schemas.microsoft.com/office/drawing/2016/11/main" r:id="rId5"/>
              </a:ext>
            </a:extLst>
          </a:blip>
          <a:stretch>
            <a:fillRect/>
          </a:stretch>
        </p:blipFill>
        <p:spPr>
          <a:xfrm>
            <a:off x="11207" y="-1"/>
            <a:ext cx="12180792" cy="6846793"/>
          </a:xfrm>
          <a:prstGeom prst="rect">
            <a:avLst/>
          </a:prstGeom>
        </p:spPr>
      </p:pic>
      <p:sp>
        <p:nvSpPr>
          <p:cNvPr id="2" name="Title 1">
            <a:extLst>
              <a:ext uri="{FF2B5EF4-FFF2-40B4-BE49-F238E27FC236}">
                <a16:creationId xmlns:a16="http://schemas.microsoft.com/office/drawing/2014/main" id="{35440D96-BFFB-05BD-30ED-0352500CD058}"/>
              </a:ext>
            </a:extLst>
          </p:cNvPr>
          <p:cNvSpPr>
            <a:spLocks noGrp="1"/>
          </p:cNvSpPr>
          <p:nvPr>
            <p:ph type="ctrTitle"/>
          </p:nvPr>
        </p:nvSpPr>
        <p:spPr>
          <a:xfrm>
            <a:off x="6819452" y="3036794"/>
            <a:ext cx="4941771" cy="2128042"/>
          </a:xfrm>
        </p:spPr>
        <p:txBody>
          <a:bodyPr anchor="b">
            <a:normAutofit/>
          </a:bodyPr>
          <a:lstStyle/>
          <a:p>
            <a:r>
              <a:rPr lang="en-US" sz="4000">
                <a:solidFill>
                  <a:schemeClr val="bg1"/>
                </a:solidFill>
              </a:rPr>
              <a:t>Car Insurance Claim Prediction and Risk Analysis</a:t>
            </a:r>
          </a:p>
          <a:p>
            <a:endParaRPr lang="en-US"/>
          </a:p>
        </p:txBody>
      </p:sp>
      <p:sp>
        <p:nvSpPr>
          <p:cNvPr id="29" name="Subtitle 2">
            <a:extLst>
              <a:ext uri="{FF2B5EF4-FFF2-40B4-BE49-F238E27FC236}">
                <a16:creationId xmlns:a16="http://schemas.microsoft.com/office/drawing/2014/main" id="{9AC63A7F-C326-106F-9E13-C77555AED22A}"/>
              </a:ext>
            </a:extLst>
          </p:cNvPr>
          <p:cNvSpPr>
            <a:spLocks noGrp="1"/>
          </p:cNvSpPr>
          <p:nvPr>
            <p:ph type="subTitle" idx="1"/>
          </p:nvPr>
        </p:nvSpPr>
        <p:spPr>
          <a:xfrm>
            <a:off x="6819453" y="5161066"/>
            <a:ext cx="4941770" cy="396660"/>
          </a:xfrm>
        </p:spPr>
        <p:txBody>
          <a:bodyPr/>
          <a:lstStyle/>
          <a:p>
            <a:r>
              <a:rPr lang="en-US" sz="2000">
                <a:solidFill>
                  <a:schemeClr val="bg1"/>
                </a:solidFill>
              </a:rPr>
              <a:t>Sai Karthik</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3057-EED7-E694-C0F3-72030885B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9198B-53A9-90F9-50AF-5F65AD20B0F7}"/>
              </a:ext>
            </a:extLst>
          </p:cNvPr>
          <p:cNvSpPr>
            <a:spLocks noGrp="1"/>
          </p:cNvSpPr>
          <p:nvPr>
            <p:ph type="title"/>
          </p:nvPr>
        </p:nvSpPr>
        <p:spPr>
          <a:xfrm>
            <a:off x="916385" y="446313"/>
            <a:ext cx="5179615" cy="1448747"/>
          </a:xfrm>
        </p:spPr>
        <p:txBody>
          <a:bodyPr anchor="ctr">
            <a:normAutofit/>
          </a:bodyPr>
          <a:lstStyle/>
          <a:p>
            <a:r>
              <a:rPr lang="en-US"/>
              <a:t>TASKS SOLVED</a:t>
            </a:r>
          </a:p>
        </p:txBody>
      </p:sp>
      <p:sp>
        <p:nvSpPr>
          <p:cNvPr id="3" name="Content Placeholder 2">
            <a:extLst>
              <a:ext uri="{FF2B5EF4-FFF2-40B4-BE49-F238E27FC236}">
                <a16:creationId xmlns:a16="http://schemas.microsoft.com/office/drawing/2014/main" id="{1CB582CB-BA6B-EB94-9650-C18EF8EA88F5}"/>
              </a:ext>
            </a:extLst>
          </p:cNvPr>
          <p:cNvSpPr>
            <a:spLocks noGrp="1"/>
          </p:cNvSpPr>
          <p:nvPr>
            <p:ph sz="quarter" idx="10"/>
          </p:nvPr>
        </p:nvSpPr>
        <p:spPr>
          <a:xfrm>
            <a:off x="623045" y="1887779"/>
            <a:ext cx="6559923" cy="4060944"/>
          </a:xfrm>
        </p:spPr>
        <p:txBody>
          <a:bodyPr vert="horz" lIns="91440" tIns="45720" rIns="91440" bIns="45720" rtlCol="0" anchor="t">
            <a:normAutofit/>
          </a:bodyPr>
          <a:lstStyle/>
          <a:p>
            <a:pPr marL="0" indent="0">
              <a:buNone/>
            </a:pPr>
            <a:r>
              <a:rPr lang="en-US" sz="2800" b="1"/>
              <a:t>  </a:t>
            </a:r>
            <a:r>
              <a:rPr lang="en-US" b="1"/>
              <a:t>Key Steps in the Project</a:t>
            </a:r>
          </a:p>
          <a:p>
            <a:pPr>
              <a:buFont typeface="+mj-lt"/>
              <a:buAutoNum type="arabicPeriod"/>
            </a:pPr>
            <a:r>
              <a:rPr lang="en-US"/>
              <a:t>Data Collection and Preprocessing</a:t>
            </a:r>
          </a:p>
          <a:p>
            <a:pPr>
              <a:buFont typeface="+mj-lt"/>
              <a:buAutoNum type="arabicPeriod"/>
            </a:pPr>
            <a:r>
              <a:rPr lang="en-US"/>
              <a:t>Demographic and Behavioral Analysis</a:t>
            </a:r>
          </a:p>
          <a:p>
            <a:pPr>
              <a:buFont typeface="+mj-lt"/>
              <a:buAutoNum type="arabicPeriod"/>
            </a:pPr>
            <a:r>
              <a:rPr lang="en-US"/>
              <a:t>Trend Identification</a:t>
            </a:r>
          </a:p>
          <a:p>
            <a:pPr>
              <a:buFont typeface="+mj-lt"/>
              <a:buAutoNum type="arabicPeriod"/>
            </a:pPr>
            <a:r>
              <a:rPr lang="en-US"/>
              <a:t>Visualization and Insights</a:t>
            </a:r>
          </a:p>
        </p:txBody>
      </p:sp>
      <p:sp>
        <p:nvSpPr>
          <p:cNvPr id="5" name="Slide Number Placeholder 4">
            <a:extLst>
              <a:ext uri="{FF2B5EF4-FFF2-40B4-BE49-F238E27FC236}">
                <a16:creationId xmlns:a16="http://schemas.microsoft.com/office/drawing/2014/main" id="{4A324396-1577-1748-92AE-CA82BFB97A27}"/>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pic>
        <p:nvPicPr>
          <p:cNvPr id="7" name="Picture 6" descr="Top view of cubes connected with black lines">
            <a:extLst>
              <a:ext uri="{FF2B5EF4-FFF2-40B4-BE49-F238E27FC236}">
                <a16:creationId xmlns:a16="http://schemas.microsoft.com/office/drawing/2014/main" id="{0885F0FB-E8BA-9451-9183-C727679984B3}"/>
              </a:ext>
            </a:extLst>
          </p:cNvPr>
          <p:cNvPicPr>
            <a:picLocks noChangeAspect="1"/>
          </p:cNvPicPr>
          <p:nvPr/>
        </p:nvPicPr>
        <p:blipFill>
          <a:blip r:embed="rId3"/>
          <a:srcRect l="21769" r="11463" b="2"/>
          <a:stretch/>
        </p:blipFill>
        <p:spPr>
          <a:xfrm>
            <a:off x="6558802" y="10"/>
            <a:ext cx="5633198" cy="6857671"/>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340467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11</a:t>
            </a:fld>
            <a:endParaRPr lang="en-US"/>
          </a:p>
        </p:txBody>
      </p:sp>
      <p:sp>
        <p:nvSpPr>
          <p:cNvPr id="18" name="Content Placeholder 3">
            <a:extLst>
              <a:ext uri="{FF2B5EF4-FFF2-40B4-BE49-F238E27FC236}">
                <a16:creationId xmlns:a16="http://schemas.microsoft.com/office/drawing/2014/main" id="{230B48C4-DE4E-8D8B-F20D-FE589C0C33A5}"/>
              </a:ext>
            </a:extLst>
          </p:cNvPr>
          <p:cNvSpPr txBox="1">
            <a:spLocks/>
          </p:cNvSpPr>
          <p:nvPr/>
        </p:nvSpPr>
        <p:spPr>
          <a:xfrm>
            <a:off x="5083232" y="1154564"/>
            <a:ext cx="6270567" cy="39233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a:solidFill>
                <a:srgbClr val="374151"/>
              </a:solidFill>
              <a:latin typeface="Tenorite"/>
              <a:ea typeface="Calibri"/>
              <a:cs typeface="Calibri" panose="020F0502020204030204" pitchFamily="34" charset="0"/>
            </a:endParaRPr>
          </a:p>
        </p:txBody>
      </p:sp>
      <p:sp>
        <p:nvSpPr>
          <p:cNvPr id="11" name="Title 1">
            <a:extLst>
              <a:ext uri="{FF2B5EF4-FFF2-40B4-BE49-F238E27FC236}">
                <a16:creationId xmlns:a16="http://schemas.microsoft.com/office/drawing/2014/main" id="{6784A590-AB0F-7ABC-6233-AFF4A794A9D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kern="1200" cap="all" spc="150" baseline="0">
                <a:latin typeface="+mj-lt"/>
                <a:ea typeface="+mj-ea"/>
                <a:cs typeface="+mj-cs"/>
              </a:rPr>
              <a:t>DEFINING KEY FEATURES</a:t>
            </a:r>
            <a:endParaRPr lang="en-US" kern="1200" cap="all" spc="150" baseline="0">
              <a:latin typeface="+mj-lt"/>
              <a:ea typeface="+mj-ea"/>
              <a:cs typeface="+mj-cs"/>
            </a:endParaRPr>
          </a:p>
        </p:txBody>
      </p:sp>
      <p:graphicFrame>
        <p:nvGraphicFramePr>
          <p:cNvPr id="15" name="TextBox 7">
            <a:extLst>
              <a:ext uri="{FF2B5EF4-FFF2-40B4-BE49-F238E27FC236}">
                <a16:creationId xmlns:a16="http://schemas.microsoft.com/office/drawing/2014/main" id="{B41A076B-465E-61C3-10EF-CDAE5FAE45D8}"/>
              </a:ext>
            </a:extLst>
          </p:cNvPr>
          <p:cNvGraphicFramePr/>
          <p:nvPr>
            <p:extLst>
              <p:ext uri="{D42A27DB-BD31-4B8C-83A1-F6EECF244321}">
                <p14:modId xmlns:p14="http://schemas.microsoft.com/office/powerpoint/2010/main" val="449418624"/>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482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914399" y="365125"/>
            <a:ext cx="7273637" cy="1646555"/>
          </a:xfrm>
        </p:spPr>
        <p:txBody>
          <a:bodyPr vert="horz" lIns="91440" tIns="45720" rIns="91440" bIns="45720" rtlCol="0" anchor="ctr">
            <a:normAutofit/>
          </a:bodyPr>
          <a:lstStyle/>
          <a:p>
            <a:r>
              <a:rPr lang="en-US" kern="1200" cap="all" baseline="0">
                <a:latin typeface="+mj-lt"/>
                <a:ea typeface="+mj-ea"/>
                <a:cs typeface="+mj-cs"/>
              </a:rPr>
              <a:t>DATA SETS </a:t>
            </a:r>
            <a:br>
              <a:rPr lang="en-US" kern="1200" cap="all" baseline="0">
                <a:latin typeface="+mj-lt"/>
                <a:ea typeface="+mj-ea"/>
                <a:cs typeface="+mj-cs"/>
              </a:rPr>
            </a:br>
            <a:endParaRPr lang="en-US" kern="1200" cap="all" baseline="0">
              <a:latin typeface="+mj-lt"/>
              <a:ea typeface="+mj-ea"/>
              <a:cs typeface="+mj-cs"/>
            </a:endParaRPr>
          </a:p>
        </p:txBody>
      </p:sp>
      <p:sp>
        <p:nvSpPr>
          <p:cNvPr id="2" name="TextBox 1">
            <a:extLst>
              <a:ext uri="{FF2B5EF4-FFF2-40B4-BE49-F238E27FC236}">
                <a16:creationId xmlns:a16="http://schemas.microsoft.com/office/drawing/2014/main" id="{7FDA68C0-58A0-6427-4AF4-DC748839929B}"/>
              </a:ext>
            </a:extLst>
          </p:cNvPr>
          <p:cNvSpPr txBox="1"/>
          <p:nvPr/>
        </p:nvSpPr>
        <p:spPr>
          <a:xfrm>
            <a:off x="914398" y="1460644"/>
            <a:ext cx="8843377" cy="47856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indent="-228600">
              <a:lnSpc>
                <a:spcPct val="90000"/>
              </a:lnSpc>
              <a:spcAft>
                <a:spcPts val="1200"/>
              </a:spcAft>
              <a:buFont typeface="Arial" panose="020B0604020202020204" pitchFamily="34" charset="0"/>
              <a:buChar char="•"/>
            </a:pPr>
            <a:r>
              <a:rPr lang="en-US" sz="2000"/>
              <a:t>The car insurance dataset we used was sourced from Kaggle. This dataset includes information about policyholders, their demographics, vehicles, driving behavior, and claim history. The data is organized into several features, enabling comprehensive analysis of the factors influencing claims.</a:t>
            </a:r>
          </a:p>
          <a:p>
            <a:pPr>
              <a:lnSpc>
                <a:spcPct val="90000"/>
              </a:lnSpc>
              <a:spcAft>
                <a:spcPts val="1200"/>
              </a:spcAft>
            </a:pPr>
            <a:r>
              <a:rPr lang="en-US" sz="2000" b="1"/>
              <a:t>Features in the dataset</a:t>
            </a:r>
            <a:endParaRPr lang="en-US" sz="2000"/>
          </a:p>
          <a:p>
            <a:pPr marL="228600" indent="-228600">
              <a:lnSpc>
                <a:spcPct val="90000"/>
              </a:lnSpc>
              <a:spcAft>
                <a:spcPts val="1200"/>
              </a:spcAft>
              <a:buFont typeface="Arial" panose="020B0604020202020204" pitchFamily="34" charset="0"/>
              <a:buChar char="•"/>
            </a:pPr>
            <a:r>
              <a:rPr lang="en-US" sz="2000"/>
              <a:t>Demographic Information</a:t>
            </a:r>
          </a:p>
          <a:p>
            <a:pPr marL="228600" lvl="1" indent="-228600">
              <a:lnSpc>
                <a:spcPct val="90000"/>
              </a:lnSpc>
              <a:spcAft>
                <a:spcPts val="1200"/>
              </a:spcAft>
              <a:buFont typeface="Arial" panose="020B0604020202020204" pitchFamily="34" charset="0"/>
              <a:buChar char="•"/>
            </a:pPr>
            <a:r>
              <a:rPr lang="en-US" sz="2000"/>
              <a:t>Vehicle Details</a:t>
            </a:r>
          </a:p>
          <a:p>
            <a:pPr marL="228600" indent="-228600">
              <a:lnSpc>
                <a:spcPct val="90000"/>
              </a:lnSpc>
              <a:spcAft>
                <a:spcPts val="1200"/>
              </a:spcAft>
              <a:buFont typeface="Arial" panose="020B0604020202020204" pitchFamily="34" charset="0"/>
              <a:buChar char="•"/>
            </a:pPr>
            <a:r>
              <a:rPr lang="en-US" sz="2000"/>
              <a:t>Behavioral Indicators</a:t>
            </a:r>
          </a:p>
          <a:p>
            <a:pPr>
              <a:lnSpc>
                <a:spcPct val="90000"/>
              </a:lnSpc>
              <a:spcAft>
                <a:spcPts val="1200"/>
              </a:spcAft>
            </a:pPr>
            <a:r>
              <a:rPr lang="en-US" sz="2000" b="1"/>
              <a:t>Dataset Source</a:t>
            </a:r>
            <a:endParaRPr lang="en-US" sz="2000"/>
          </a:p>
          <a:p>
            <a:pPr>
              <a:lnSpc>
                <a:spcPct val="90000"/>
              </a:lnSpc>
              <a:spcAft>
                <a:spcPts val="1200"/>
              </a:spcAft>
            </a:pPr>
            <a:r>
              <a:rPr lang="en-US" sz="2000"/>
              <a:t>Kaggle: </a:t>
            </a:r>
            <a:r>
              <a:rPr lang="en-US" sz="2000" b="1">
                <a:hlinkClick r:id="" action="ppaction://noaction">
                  <a:extLst>
                    <a:ext uri="{A12FA001-AC4F-418D-AE19-62706E023703}">
                      <ahyp:hlinkClr xmlns:ahyp="http://schemas.microsoft.com/office/drawing/2018/hyperlinkcolor" val="tx"/>
                    </a:ext>
                  </a:extLst>
                </a:hlinkClick>
              </a:rPr>
              <a:t>Car_Insurance_Claim.csv</a:t>
            </a:r>
            <a:endParaRPr lang="en-US" sz="2000"/>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12</a:t>
            </a:fld>
            <a:endParaRPr lang="en-US"/>
          </a:p>
        </p:txBody>
      </p:sp>
    </p:spTree>
    <p:extLst>
      <p:ext uri="{BB962C8B-B14F-4D97-AF65-F5344CB8AC3E}">
        <p14:creationId xmlns:p14="http://schemas.microsoft.com/office/powerpoint/2010/main" val="249968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1603462"/>
          </a:xfrm>
        </p:spPr>
        <p:txBody>
          <a:bodyPr/>
          <a:lstStyle/>
          <a:p>
            <a:pPr algn="ctr"/>
            <a:r>
              <a:rPr lang="en-US"/>
              <a:t>Data set</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13</a:t>
            </a:fld>
            <a:endParaRPr lang="en-US"/>
          </a:p>
        </p:txBody>
      </p:sp>
      <p:pic>
        <p:nvPicPr>
          <p:cNvPr id="9" name="Picture 8">
            <a:extLst>
              <a:ext uri="{FF2B5EF4-FFF2-40B4-BE49-F238E27FC236}">
                <a16:creationId xmlns:a16="http://schemas.microsoft.com/office/drawing/2014/main" id="{D888F308-E9AC-6E58-6FDA-C1063D1340EB}"/>
              </a:ext>
            </a:extLst>
          </p:cNvPr>
          <p:cNvPicPr>
            <a:picLocks noChangeAspect="1"/>
          </p:cNvPicPr>
          <p:nvPr/>
        </p:nvPicPr>
        <p:blipFill>
          <a:blip r:embed="rId3"/>
          <a:stretch>
            <a:fillRect/>
          </a:stretch>
        </p:blipFill>
        <p:spPr>
          <a:xfrm>
            <a:off x="344665" y="1565753"/>
            <a:ext cx="11070579" cy="4434214"/>
          </a:xfrm>
          <a:prstGeom prst="rect">
            <a:avLst/>
          </a:prstGeom>
        </p:spPr>
      </p:pic>
    </p:spTree>
    <p:extLst>
      <p:ext uri="{BB962C8B-B14F-4D97-AF65-F5344CB8AC3E}">
        <p14:creationId xmlns:p14="http://schemas.microsoft.com/office/powerpoint/2010/main" val="214926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B63C7-AACB-994F-B06E-CC51FCB3B5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501C6-2810-375E-719F-5699CB0A51D0}"/>
              </a:ext>
            </a:extLst>
          </p:cNvPr>
          <p:cNvSpPr>
            <a:spLocks noGrp="1"/>
          </p:cNvSpPr>
          <p:nvPr>
            <p:ph type="title"/>
          </p:nvPr>
        </p:nvSpPr>
        <p:spPr>
          <a:xfrm>
            <a:off x="914399" y="365125"/>
            <a:ext cx="10363202" cy="1603462"/>
          </a:xfrm>
        </p:spPr>
        <p:txBody>
          <a:bodyPr/>
          <a:lstStyle/>
          <a:p>
            <a:pPr algn="ctr"/>
            <a:r>
              <a:rPr lang="en-US"/>
              <a:t>Data set</a:t>
            </a:r>
          </a:p>
        </p:txBody>
      </p:sp>
      <p:sp>
        <p:nvSpPr>
          <p:cNvPr id="5" name="Slide Number Placeholder 4">
            <a:extLst>
              <a:ext uri="{FF2B5EF4-FFF2-40B4-BE49-F238E27FC236}">
                <a16:creationId xmlns:a16="http://schemas.microsoft.com/office/drawing/2014/main" id="{34CB64D3-7487-F168-5001-618575344802}"/>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a:p>
        </p:txBody>
      </p:sp>
      <p:pic>
        <p:nvPicPr>
          <p:cNvPr id="9" name="Picture 8">
            <a:extLst>
              <a:ext uri="{FF2B5EF4-FFF2-40B4-BE49-F238E27FC236}">
                <a16:creationId xmlns:a16="http://schemas.microsoft.com/office/drawing/2014/main" id="{24DC82A8-1B1C-CA13-DB7B-A5A8BDFD2032}"/>
              </a:ext>
            </a:extLst>
          </p:cNvPr>
          <p:cNvPicPr>
            <a:picLocks noChangeAspect="1"/>
          </p:cNvPicPr>
          <p:nvPr/>
        </p:nvPicPr>
        <p:blipFill>
          <a:blip r:embed="rId3"/>
          <a:stretch>
            <a:fillRect/>
          </a:stretch>
        </p:blipFill>
        <p:spPr>
          <a:xfrm>
            <a:off x="344665" y="1565753"/>
            <a:ext cx="11070579" cy="4434214"/>
          </a:xfrm>
          <a:prstGeom prst="rect">
            <a:avLst/>
          </a:prstGeom>
        </p:spPr>
      </p:pic>
    </p:spTree>
    <p:extLst>
      <p:ext uri="{BB962C8B-B14F-4D97-AF65-F5344CB8AC3E}">
        <p14:creationId xmlns:p14="http://schemas.microsoft.com/office/powerpoint/2010/main" val="3362909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914398" y="365125"/>
            <a:ext cx="10439401" cy="1617017"/>
          </a:xfrm>
        </p:spPr>
        <p:txBody>
          <a:bodyPr vert="horz" lIns="91440" tIns="45720" rIns="91440" bIns="45720" rtlCol="0" anchor="ctr">
            <a:normAutofit/>
          </a:bodyPr>
          <a:lstStyle/>
          <a:p>
            <a:r>
              <a:rPr lang="en-US" kern="1200" cap="all" baseline="0">
                <a:latin typeface="+mj-lt"/>
                <a:ea typeface="+mj-ea"/>
                <a:cs typeface="+mj-cs"/>
              </a:rPr>
              <a:t>​</a:t>
            </a:r>
          </a:p>
        </p:txBody>
      </p:sp>
      <p:sp>
        <p:nvSpPr>
          <p:cNvPr id="4" name="Subtitle 10">
            <a:extLst>
              <a:ext uri="{FF2B5EF4-FFF2-40B4-BE49-F238E27FC236}">
                <a16:creationId xmlns:a16="http://schemas.microsoft.com/office/drawing/2014/main" id="{E267AE61-7EDD-1AAC-2394-479858DC7C47}"/>
              </a:ext>
            </a:extLst>
          </p:cNvPr>
          <p:cNvSpPr>
            <a:spLocks noGrp="1"/>
          </p:cNvSpPr>
          <p:nvPr>
            <p:ph sz="quarter" idx="10"/>
          </p:nvPr>
        </p:nvSpPr>
        <p:spPr>
          <a:xfrm>
            <a:off x="2668044" y="613072"/>
            <a:ext cx="7203635" cy="563482"/>
          </a:xfrm>
        </p:spPr>
        <p:txBody>
          <a:bodyPr vert="horz" lIns="91440" tIns="45720" rIns="91440" bIns="45720" rtlCol="0" anchor="t">
            <a:normAutofit/>
          </a:bodyPr>
          <a:lstStyle/>
          <a:p>
            <a:pPr marL="0" indent="0">
              <a:buNone/>
            </a:pPr>
            <a:r>
              <a:rPr lang="en-US"/>
              <a:t>DATA VISUALIZATIONS AND THEORY COVERED</a:t>
            </a:r>
          </a:p>
        </p:txBody>
      </p:sp>
      <p:sp>
        <p:nvSpPr>
          <p:cNvPr id="8" name="TextBox 7">
            <a:extLst>
              <a:ext uri="{FF2B5EF4-FFF2-40B4-BE49-F238E27FC236}">
                <a16:creationId xmlns:a16="http://schemas.microsoft.com/office/drawing/2014/main" id="{F71FDB25-ECA7-4D1C-A2A6-59A6B1FBE88A}"/>
              </a:ext>
            </a:extLst>
          </p:cNvPr>
          <p:cNvSpPr txBox="1"/>
          <p:nvPr/>
        </p:nvSpPr>
        <p:spPr>
          <a:xfrm>
            <a:off x="896693" y="1172613"/>
            <a:ext cx="10446666" cy="5072849"/>
          </a:xfrm>
          <a:prstGeom prst="rect">
            <a:avLst/>
          </a:prstGeom>
        </p:spPr>
        <p:txBody>
          <a:bodyPr vert="horz" lIns="91440" tIns="45720" rIns="91440" bIns="45720" rtlCol="0" anchor="t">
            <a:noAutofit/>
          </a:bodyPr>
          <a:lstStyle/>
          <a:p>
            <a:pPr>
              <a:lnSpc>
                <a:spcPct val="90000"/>
              </a:lnSpc>
              <a:spcAft>
                <a:spcPts val="1200"/>
              </a:spcAft>
            </a:pPr>
            <a:r>
              <a:rPr lang="en-US" sz="2000" b="1" dirty="0"/>
              <a:t>Visualization Focus</a:t>
            </a:r>
            <a:endParaRPr lang="en-US" b="1" dirty="0"/>
          </a:p>
          <a:p>
            <a:pPr marL="228600" indent="-228600">
              <a:lnSpc>
                <a:spcPct val="90000"/>
              </a:lnSpc>
              <a:spcAft>
                <a:spcPts val="1200"/>
              </a:spcAft>
              <a:buFont typeface="Arial" panose="020B0604020202020204" pitchFamily="34" charset="0"/>
              <a:buChar char="•"/>
            </a:pPr>
            <a:r>
              <a:rPr lang="en-US" sz="2000" dirty="0"/>
              <a:t>We will use features such as Age, Income, Credit Score, Vehicle Ownership, and behavioral metrics like Speeding Violations and Past Accidents for various visualizations.</a:t>
            </a:r>
            <a:endParaRPr lang="en-US" b="1" dirty="0"/>
          </a:p>
          <a:p>
            <a:pPr marL="228600" indent="-228600">
              <a:lnSpc>
                <a:spcPct val="90000"/>
              </a:lnSpc>
              <a:spcAft>
                <a:spcPts val="1200"/>
              </a:spcAft>
              <a:buFont typeface="Arial" panose="020B0604020202020204" pitchFamily="34" charset="0"/>
              <a:buChar char="•"/>
            </a:pPr>
            <a:r>
              <a:rPr lang="en-US" sz="2000" dirty="0"/>
              <a:t>Primarily utilizing bar charts, scatterplots, heatmaps, and histograms for insights.</a:t>
            </a:r>
            <a:br>
              <a:rPr lang="en-US" sz="2000" dirty="0"/>
            </a:br>
            <a:br>
              <a:rPr lang="en-US" sz="2000" dirty="0"/>
            </a:br>
            <a:r>
              <a:rPr lang="en-US" sz="2000" b="1" dirty="0"/>
              <a:t>Visualization Techniques</a:t>
            </a:r>
            <a:endParaRPr lang="en-US" b="1" dirty="0"/>
          </a:p>
          <a:p>
            <a:pPr marL="228600" indent="-228600">
              <a:lnSpc>
                <a:spcPct val="90000"/>
              </a:lnSpc>
              <a:spcAft>
                <a:spcPts val="1200"/>
              </a:spcAft>
              <a:buFont typeface="Arial" panose="020B0604020202020204" pitchFamily="34" charset="0"/>
              <a:buChar char="•"/>
            </a:pPr>
            <a:r>
              <a:rPr lang="en-US" sz="2000" dirty="0"/>
              <a:t>Highlight correlations between demographics and claim likelihood. </a:t>
            </a:r>
            <a:endParaRPr lang="en-US" b="1" dirty="0"/>
          </a:p>
          <a:p>
            <a:pPr marL="228600" indent="-228600">
              <a:lnSpc>
                <a:spcPct val="90000"/>
              </a:lnSpc>
              <a:spcAft>
                <a:spcPts val="1200"/>
              </a:spcAft>
              <a:buFont typeface="Arial" panose="020B0604020202020204" pitchFamily="34" charset="0"/>
              <a:buChar char="•"/>
            </a:pPr>
            <a:r>
              <a:rPr lang="en-US" sz="2000" dirty="0"/>
              <a:t>Explore the impact of behavioral factors (e.g., speeding violations,) on claim outcomes.</a:t>
            </a:r>
            <a:br>
              <a:rPr lang="en-US" sz="2000" dirty="0"/>
            </a:br>
            <a:br>
              <a:rPr lang="en-US" sz="2000" dirty="0"/>
            </a:br>
            <a:r>
              <a:rPr lang="en-US" sz="2000" b="1" dirty="0"/>
              <a:t>Principles Applied</a:t>
            </a:r>
            <a:endParaRPr lang="en-US" b="1" dirty="0"/>
          </a:p>
          <a:p>
            <a:pPr marL="228600" indent="-228600">
              <a:lnSpc>
                <a:spcPct val="90000"/>
              </a:lnSpc>
              <a:spcAft>
                <a:spcPts val="1200"/>
              </a:spcAft>
              <a:buFont typeface="Arial" panose="020B0604020202020204" pitchFamily="34" charset="0"/>
              <a:buChar char="•"/>
            </a:pPr>
            <a:r>
              <a:rPr lang="en-US" sz="2000" dirty="0"/>
              <a:t>Use correlation matrices to uncover relationships between features. </a:t>
            </a:r>
            <a:endParaRPr lang="en-US" dirty="0"/>
          </a:p>
          <a:p>
            <a:pPr marL="228600" indent="-228600">
              <a:lnSpc>
                <a:spcPct val="90000"/>
              </a:lnSpc>
              <a:spcAft>
                <a:spcPts val="1200"/>
              </a:spcAft>
              <a:buFont typeface="Arial" panose="020B0604020202020204" pitchFamily="34" charset="0"/>
              <a:buChar char="•"/>
            </a:pPr>
            <a:r>
              <a:rPr lang="en-US" sz="2000" dirty="0"/>
              <a:t>Implement bar and scatterplots for demographic and behavioral trends.</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15</a:t>
            </a:fld>
            <a:endParaRPr lang="en-US"/>
          </a:p>
        </p:txBody>
      </p:sp>
      <p:sp>
        <p:nvSpPr>
          <p:cNvPr id="18" name="Content Placeholder 3">
            <a:extLst>
              <a:ext uri="{FF2B5EF4-FFF2-40B4-BE49-F238E27FC236}">
                <a16:creationId xmlns:a16="http://schemas.microsoft.com/office/drawing/2014/main" id="{230B48C4-DE4E-8D8B-F20D-FE589C0C33A5}"/>
              </a:ext>
            </a:extLst>
          </p:cNvPr>
          <p:cNvSpPr txBox="1">
            <a:spLocks/>
          </p:cNvSpPr>
          <p:nvPr/>
        </p:nvSpPr>
        <p:spPr>
          <a:xfrm>
            <a:off x="5083232" y="1154564"/>
            <a:ext cx="6270567" cy="39233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a:solidFill>
                <a:srgbClr val="374151"/>
              </a:solidFill>
              <a:latin typeface="Tenorite"/>
              <a:ea typeface="Calibri"/>
              <a:cs typeface="Calibri" panose="020F0502020204030204" pitchFamily="34" charset="0"/>
            </a:endParaRPr>
          </a:p>
        </p:txBody>
      </p:sp>
    </p:spTree>
    <p:extLst>
      <p:ext uri="{BB962C8B-B14F-4D97-AF65-F5344CB8AC3E}">
        <p14:creationId xmlns:p14="http://schemas.microsoft.com/office/powerpoint/2010/main" val="337693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1093691" y="309096"/>
            <a:ext cx="10002373" cy="1135165"/>
          </a:xfrm>
        </p:spPr>
        <p:txBody>
          <a:bodyPr vert="horz" lIns="91440" tIns="45720" rIns="91440" bIns="45720" rtlCol="0" anchor="ctr">
            <a:normAutofit/>
          </a:bodyPr>
          <a:lstStyle/>
          <a:p>
            <a:r>
              <a:rPr lang="en-US" kern="1200" cap="all" baseline="0"/>
              <a:t>Comparison of Average Credit Score and Speeding Violations by Vehicle Type and Gender</a:t>
            </a:r>
          </a:p>
        </p:txBody>
      </p:sp>
      <p:pic>
        <p:nvPicPr>
          <p:cNvPr id="5" name="Picture 4" descr="A graph with blue lines&#10;&#10;Description automatically generated">
            <a:extLst>
              <a:ext uri="{FF2B5EF4-FFF2-40B4-BE49-F238E27FC236}">
                <a16:creationId xmlns:a16="http://schemas.microsoft.com/office/drawing/2014/main" id="{276F763E-12B9-479D-D8FB-616F9781A529}"/>
              </a:ext>
            </a:extLst>
          </p:cNvPr>
          <p:cNvPicPr>
            <a:picLocks noChangeAspect="1"/>
          </p:cNvPicPr>
          <p:nvPr/>
        </p:nvPicPr>
        <p:blipFill>
          <a:blip r:embed="rId3"/>
          <a:srcRect t="445" r="2" b="447"/>
          <a:stretch/>
        </p:blipFill>
        <p:spPr>
          <a:xfrm>
            <a:off x="1242150" y="1451624"/>
            <a:ext cx="9733697" cy="5406376"/>
          </a:xfrm>
          <a:prstGeom prst="rect">
            <a:avLst/>
          </a:prstGeom>
          <a:noFill/>
        </p:spPr>
      </p:pic>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16</a:t>
            </a:fld>
            <a:endParaRPr lang="en-US"/>
          </a:p>
        </p:txBody>
      </p:sp>
    </p:spTree>
    <p:extLst>
      <p:ext uri="{BB962C8B-B14F-4D97-AF65-F5344CB8AC3E}">
        <p14:creationId xmlns:p14="http://schemas.microsoft.com/office/powerpoint/2010/main" val="3239217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2393573" y="275478"/>
            <a:ext cx="7413814" cy="843813"/>
          </a:xfrm>
        </p:spPr>
        <p:txBody>
          <a:bodyPr anchor="ctr">
            <a:normAutofit/>
          </a:bodyPr>
          <a:lstStyle/>
          <a:p>
            <a:r>
              <a:rPr lang="en-US"/>
              <a:t>Geographic Distribution</a:t>
            </a:r>
          </a:p>
        </p:txBody>
      </p:sp>
      <p:pic>
        <p:nvPicPr>
          <p:cNvPr id="16" name="Picture 15" descr="A map of united states with red and blue squares&#10;&#10;Description automatically generated">
            <a:extLst>
              <a:ext uri="{FF2B5EF4-FFF2-40B4-BE49-F238E27FC236}">
                <a16:creationId xmlns:a16="http://schemas.microsoft.com/office/drawing/2014/main" id="{AF58B6D7-89FC-A4E8-F058-877E6263202C}"/>
              </a:ext>
            </a:extLst>
          </p:cNvPr>
          <p:cNvPicPr>
            <a:picLocks noChangeAspect="1"/>
          </p:cNvPicPr>
          <p:nvPr/>
        </p:nvPicPr>
        <p:blipFill>
          <a:blip r:embed="rId3"/>
          <a:stretch>
            <a:fillRect/>
          </a:stretch>
        </p:blipFill>
        <p:spPr>
          <a:xfrm>
            <a:off x="2395320" y="890013"/>
            <a:ext cx="7711921" cy="5974995"/>
          </a:xfrm>
          <a:prstGeom prst="rect">
            <a:avLst/>
          </a:prstGeom>
          <a:noFill/>
        </p:spPr>
      </p:pic>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17</a:t>
            </a:fld>
            <a:endParaRPr lang="en-US"/>
          </a:p>
        </p:txBody>
      </p:sp>
    </p:spTree>
    <p:extLst>
      <p:ext uri="{BB962C8B-B14F-4D97-AF65-F5344CB8AC3E}">
        <p14:creationId xmlns:p14="http://schemas.microsoft.com/office/powerpoint/2010/main" val="2422212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2508954" y="379236"/>
            <a:ext cx="7179735" cy="1165462"/>
          </a:xfrm>
        </p:spPr>
        <p:txBody>
          <a:bodyPr anchor="ctr">
            <a:normAutofit/>
          </a:bodyPr>
          <a:lstStyle/>
          <a:p>
            <a:r>
              <a:rPr lang="en-US"/>
              <a:t>Comparison Across Groups </a:t>
            </a:r>
          </a:p>
        </p:txBody>
      </p:sp>
      <p:pic>
        <p:nvPicPr>
          <p:cNvPr id="8" name="Picture 7">
            <a:extLst>
              <a:ext uri="{FF2B5EF4-FFF2-40B4-BE49-F238E27FC236}">
                <a16:creationId xmlns:a16="http://schemas.microsoft.com/office/drawing/2014/main" id="{7E1FD083-591D-EAE2-218A-116F0C195052}"/>
              </a:ext>
            </a:extLst>
          </p:cNvPr>
          <p:cNvPicPr>
            <a:picLocks noChangeAspect="1"/>
          </p:cNvPicPr>
          <p:nvPr/>
        </p:nvPicPr>
        <p:blipFill>
          <a:blip r:embed="rId3"/>
          <a:stretch>
            <a:fillRect/>
          </a:stretch>
        </p:blipFill>
        <p:spPr>
          <a:xfrm>
            <a:off x="1741763" y="1534528"/>
            <a:ext cx="9904644" cy="5304273"/>
          </a:xfrm>
          <a:prstGeom prst="rect">
            <a:avLst/>
          </a:prstGeom>
          <a:noFill/>
        </p:spPr>
      </p:pic>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18</a:t>
            </a:fld>
            <a:endParaRPr lang="en-US"/>
          </a:p>
        </p:txBody>
      </p:sp>
    </p:spTree>
    <p:extLst>
      <p:ext uri="{BB962C8B-B14F-4D97-AF65-F5344CB8AC3E}">
        <p14:creationId xmlns:p14="http://schemas.microsoft.com/office/powerpoint/2010/main" val="756072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3454398" y="365125"/>
            <a:ext cx="5810957" cy="1363017"/>
          </a:xfrm>
        </p:spPr>
        <p:txBody>
          <a:bodyPr vert="horz" lIns="91440" tIns="45720" rIns="91440" bIns="45720" rtlCol="0" anchor="ctr">
            <a:normAutofit/>
          </a:bodyPr>
          <a:lstStyle/>
          <a:p>
            <a:r>
              <a:rPr lang="en-US" kern="1200" cap="all" baseline="0">
                <a:latin typeface="+mj-lt"/>
                <a:ea typeface="+mj-ea"/>
                <a:cs typeface="+mj-cs"/>
              </a:rPr>
              <a:t>Demographic Patterns</a:t>
            </a:r>
          </a:p>
        </p:txBody>
      </p:sp>
      <p:pic>
        <p:nvPicPr>
          <p:cNvPr id="5" name="Picture 4">
            <a:extLst>
              <a:ext uri="{FF2B5EF4-FFF2-40B4-BE49-F238E27FC236}">
                <a16:creationId xmlns:a16="http://schemas.microsoft.com/office/drawing/2014/main" id="{50BD34A8-591A-04D8-C3E4-AADB4DDEA988}"/>
              </a:ext>
            </a:extLst>
          </p:cNvPr>
          <p:cNvPicPr>
            <a:picLocks noChangeAspect="1"/>
          </p:cNvPicPr>
          <p:nvPr/>
        </p:nvPicPr>
        <p:blipFill>
          <a:blip r:embed="rId3"/>
          <a:srcRect r="2705"/>
          <a:stretch/>
        </p:blipFill>
        <p:spPr>
          <a:xfrm>
            <a:off x="1554311" y="1467787"/>
            <a:ext cx="9719596" cy="5386375"/>
          </a:xfrm>
          <a:prstGeom prst="rect">
            <a:avLst/>
          </a:prstGeom>
          <a:noFill/>
        </p:spPr>
      </p:pic>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19</a:t>
            </a:fld>
            <a:endParaRPr lang="en-US"/>
          </a:p>
        </p:txBody>
      </p:sp>
    </p:spTree>
    <p:extLst>
      <p:ext uri="{BB962C8B-B14F-4D97-AF65-F5344CB8AC3E}">
        <p14:creationId xmlns:p14="http://schemas.microsoft.com/office/powerpoint/2010/main" val="246036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halkboard with a pair of glasses and a book&#10;&#10;Description automatically generated">
            <a:extLst>
              <a:ext uri="{FF2B5EF4-FFF2-40B4-BE49-F238E27FC236}">
                <a16:creationId xmlns:a16="http://schemas.microsoft.com/office/drawing/2014/main" id="{561F7637-3862-E7AD-D320-11856B473A08}"/>
              </a:ext>
            </a:extLst>
          </p:cNvPr>
          <p:cNvPicPr>
            <a:picLocks noChangeAspect="1"/>
          </p:cNvPicPr>
          <p:nvPr/>
        </p:nvPicPr>
        <p:blipFill>
          <a:blip r:embed="rId3">
            <a:alphaModFix amt="15000"/>
            <a:extLst>
              <a:ext uri="{BEBA8EAE-BF5A-486C-A8C5-ECC9F3942E4B}">
                <a14:imgProps xmlns:a14="http://schemas.microsoft.com/office/drawing/2010/main">
                  <a14:imgLayer r:embed="rId4">
                    <a14:imgEffect>
                      <a14:saturation sat="96000"/>
                    </a14:imgEffect>
                    <a14:imgEffect>
                      <a14:brightnessContrast bright="-15000" contrast="-38000"/>
                    </a14:imgEffect>
                  </a14:imgLayer>
                </a14:imgProps>
              </a:ext>
              <a:ext uri="{837473B0-CC2E-450A-ABE3-18F120FF3D39}">
                <a1611:picAttrSrcUrl xmlns:a1611="http://schemas.microsoft.com/office/drawing/2016/11/main" r:id="rId5"/>
              </a:ext>
            </a:extLst>
          </a:blip>
          <a:srcRect r="89" b="14286"/>
          <a:stretch/>
        </p:blipFill>
        <p:spPr>
          <a:xfrm>
            <a:off x="10885" y="2833"/>
            <a:ext cx="12170250" cy="6857762"/>
          </a:xfrm>
          <a:prstGeom prst="rect">
            <a:avLst/>
          </a:prstGeom>
        </p:spPr>
      </p:pic>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3513015" y="2918"/>
            <a:ext cx="5181600" cy="1010844"/>
          </a:xfrm>
        </p:spPr>
        <p:txBody>
          <a:bodyPr>
            <a:normAutofit/>
          </a:bodyPr>
          <a:lstStyle/>
          <a:p>
            <a:pPr algn="ctr"/>
            <a:r>
              <a:rPr lang="en-US"/>
              <a:t>AGENDA</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a:p>
        </p:txBody>
      </p:sp>
      <p:sp>
        <p:nvSpPr>
          <p:cNvPr id="10" name="Text Placeholder 35">
            <a:extLst>
              <a:ext uri="{FF2B5EF4-FFF2-40B4-BE49-F238E27FC236}">
                <a16:creationId xmlns:a16="http://schemas.microsoft.com/office/drawing/2014/main" id="{6B9A5DDB-A21F-9CBD-F4F9-57145A6C1B8B}"/>
              </a:ext>
            </a:extLst>
          </p:cNvPr>
          <p:cNvSpPr txBox="1">
            <a:spLocks/>
          </p:cNvSpPr>
          <p:nvPr/>
        </p:nvSpPr>
        <p:spPr>
          <a:xfrm>
            <a:off x="912252" y="1855581"/>
            <a:ext cx="6097186" cy="3479663"/>
          </a:xfrm>
          <a:prstGeom prst="rect">
            <a:avLst/>
          </a:prstGeom>
        </p:spPr>
        <p:txBody>
          <a:bodyPr lIns="91440" tIns="45720" rIns="91440" bIns="45720" anchor="t">
            <a:no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INTRODUCTION AND PROBLEM STATEMENT</a:t>
            </a:r>
          </a:p>
          <a:p>
            <a:r>
              <a:rPr lang="en-US" sz="2400"/>
              <a:t>DATA COLLECTION AND PREPROCESSING</a:t>
            </a:r>
          </a:p>
          <a:p>
            <a:r>
              <a:rPr lang="en-US" sz="2400"/>
              <a:t>DATA SETS AND VISUALIZATIONS </a:t>
            </a:r>
          </a:p>
          <a:p>
            <a:r>
              <a:rPr lang="en-US" sz="2400"/>
              <a:t>SUMMARY AND CONCLUSION</a:t>
            </a:r>
          </a:p>
          <a:p>
            <a:endParaRPr lang="en-US" sz="2400"/>
          </a:p>
          <a:p>
            <a:endParaRPr lang="en-US" sz="2400"/>
          </a:p>
          <a:p>
            <a:endParaRPr lang="en-US" sz="2400"/>
          </a:p>
        </p:txBody>
      </p:sp>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2508954" y="351014"/>
            <a:ext cx="8506179" cy="996129"/>
          </a:xfrm>
        </p:spPr>
        <p:txBody>
          <a:bodyPr anchor="ctr">
            <a:normAutofit/>
          </a:bodyPr>
          <a:lstStyle/>
          <a:p>
            <a:r>
              <a:rPr lang="en-US"/>
              <a:t>Claim Likelihood vs Demographics and Risk Factors</a:t>
            </a:r>
          </a:p>
        </p:txBody>
      </p:sp>
      <p:pic>
        <p:nvPicPr>
          <p:cNvPr id="5" name="Picture 4">
            <a:extLst>
              <a:ext uri="{FF2B5EF4-FFF2-40B4-BE49-F238E27FC236}">
                <a16:creationId xmlns:a16="http://schemas.microsoft.com/office/drawing/2014/main" id="{1A43D5F0-6F79-1970-5284-1097AF4FB675}"/>
              </a:ext>
            </a:extLst>
          </p:cNvPr>
          <p:cNvPicPr>
            <a:picLocks noChangeAspect="1"/>
          </p:cNvPicPr>
          <p:nvPr/>
        </p:nvPicPr>
        <p:blipFill>
          <a:blip r:embed="rId3"/>
          <a:stretch>
            <a:fillRect/>
          </a:stretch>
        </p:blipFill>
        <p:spPr>
          <a:xfrm>
            <a:off x="1805207" y="1363217"/>
            <a:ext cx="9548592" cy="5191519"/>
          </a:xfrm>
          <a:prstGeom prst="rect">
            <a:avLst/>
          </a:prstGeom>
          <a:noFill/>
        </p:spPr>
      </p:pic>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20</a:t>
            </a:fld>
            <a:endParaRPr lang="en-US"/>
          </a:p>
        </p:txBody>
      </p:sp>
    </p:spTree>
    <p:extLst>
      <p:ext uri="{BB962C8B-B14F-4D97-AF65-F5344CB8AC3E}">
        <p14:creationId xmlns:p14="http://schemas.microsoft.com/office/powerpoint/2010/main" val="3082313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2762954" y="492125"/>
            <a:ext cx="7631290" cy="1038462"/>
          </a:xfrm>
        </p:spPr>
        <p:txBody>
          <a:bodyPr vert="horz" lIns="91440" tIns="45720" rIns="91440" bIns="45720" rtlCol="0" anchor="ctr">
            <a:normAutofit/>
          </a:bodyPr>
          <a:lstStyle/>
          <a:p>
            <a:r>
              <a:rPr lang="en-US" kern="1200" cap="all" baseline="0">
                <a:latin typeface="+mj-lt"/>
                <a:ea typeface="+mj-ea"/>
                <a:cs typeface="+mj-cs"/>
              </a:rPr>
              <a:t>Claim Likelihood Based on Key Parameters</a:t>
            </a:r>
          </a:p>
        </p:txBody>
      </p:sp>
      <p:pic>
        <p:nvPicPr>
          <p:cNvPr id="5" name="Picture 4">
            <a:extLst>
              <a:ext uri="{FF2B5EF4-FFF2-40B4-BE49-F238E27FC236}">
                <a16:creationId xmlns:a16="http://schemas.microsoft.com/office/drawing/2014/main" id="{D79D9BFA-81C5-A86D-EB4E-307320F80D09}"/>
              </a:ext>
            </a:extLst>
          </p:cNvPr>
          <p:cNvPicPr>
            <a:picLocks noChangeAspect="1"/>
          </p:cNvPicPr>
          <p:nvPr/>
        </p:nvPicPr>
        <p:blipFill>
          <a:blip r:embed="rId3"/>
          <a:stretch>
            <a:fillRect/>
          </a:stretch>
        </p:blipFill>
        <p:spPr>
          <a:xfrm>
            <a:off x="1886713" y="1501594"/>
            <a:ext cx="9560220" cy="5033614"/>
          </a:xfrm>
          <a:prstGeom prst="rect">
            <a:avLst/>
          </a:prstGeom>
          <a:noFill/>
        </p:spPr>
      </p:pic>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21</a:t>
            </a:fld>
            <a:endParaRPr lang="en-US"/>
          </a:p>
        </p:txBody>
      </p:sp>
    </p:spTree>
    <p:extLst>
      <p:ext uri="{BB962C8B-B14F-4D97-AF65-F5344CB8AC3E}">
        <p14:creationId xmlns:p14="http://schemas.microsoft.com/office/powerpoint/2010/main" val="22662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2819398" y="224014"/>
            <a:ext cx="6982179" cy="1193684"/>
          </a:xfrm>
        </p:spPr>
        <p:txBody>
          <a:bodyPr vert="horz" lIns="91440" tIns="45720" rIns="91440" bIns="45720" rtlCol="0" anchor="ctr">
            <a:normAutofit/>
          </a:bodyPr>
          <a:lstStyle/>
          <a:p>
            <a:r>
              <a:rPr lang="en-US" kern="1200" cap="all" baseline="0">
                <a:latin typeface="+mj-lt"/>
                <a:ea typeface="+mj-ea"/>
                <a:cs typeface="+mj-cs"/>
              </a:rPr>
              <a:t>Correlation Analysis</a:t>
            </a:r>
          </a:p>
        </p:txBody>
      </p:sp>
      <p:pic>
        <p:nvPicPr>
          <p:cNvPr id="5" name="Picture 4">
            <a:extLst>
              <a:ext uri="{FF2B5EF4-FFF2-40B4-BE49-F238E27FC236}">
                <a16:creationId xmlns:a16="http://schemas.microsoft.com/office/drawing/2014/main" id="{29E66C58-0806-CB6A-C425-8DDC1D1BD7C2}"/>
              </a:ext>
            </a:extLst>
          </p:cNvPr>
          <p:cNvPicPr>
            <a:picLocks noChangeAspect="1"/>
          </p:cNvPicPr>
          <p:nvPr/>
        </p:nvPicPr>
        <p:blipFill>
          <a:blip r:embed="rId3"/>
          <a:srcRect r="2" b="7112"/>
          <a:stretch/>
        </p:blipFill>
        <p:spPr>
          <a:xfrm>
            <a:off x="1553987" y="1408811"/>
            <a:ext cx="9512999" cy="5239286"/>
          </a:xfrm>
          <a:prstGeom prst="rect">
            <a:avLst/>
          </a:prstGeom>
          <a:noFill/>
        </p:spPr>
      </p:pic>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22</a:t>
            </a:fld>
            <a:endParaRPr lang="en-US"/>
          </a:p>
        </p:txBody>
      </p:sp>
    </p:spTree>
    <p:extLst>
      <p:ext uri="{BB962C8B-B14F-4D97-AF65-F5344CB8AC3E}">
        <p14:creationId xmlns:p14="http://schemas.microsoft.com/office/powerpoint/2010/main" val="1760354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83B352-B437-C5E2-79EA-8DC3603E403F}"/>
              </a:ext>
            </a:extLst>
          </p:cNvPr>
          <p:cNvPicPr>
            <a:picLocks noChangeAspect="1"/>
          </p:cNvPicPr>
          <p:nvPr/>
        </p:nvPicPr>
        <p:blipFill>
          <a:blip r:embed="rId3">
            <a:alphaModFix amt="50000"/>
          </a:blip>
          <a:stretch>
            <a:fillRect/>
          </a:stretch>
        </p:blipFill>
        <p:spPr>
          <a:xfrm flipV="1">
            <a:off x="0" y="-1"/>
            <a:ext cx="12192000" cy="6858000"/>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7434945" y="2991244"/>
            <a:ext cx="4757055" cy="1163718"/>
          </a:xfrm>
        </p:spPr>
        <p:txBody>
          <a:bodyPr/>
          <a:lstStyle/>
          <a:p>
            <a:r>
              <a:rPr lang="en-US" sz="3200" b="1" i="0">
                <a:solidFill>
                  <a:srgbClr val="374151"/>
                </a:solidFill>
                <a:effectLst/>
                <a:latin typeface="Calibri"/>
                <a:cs typeface="Calibri"/>
              </a:rPr>
              <a:t>ALTERNATIVE</a:t>
            </a:r>
            <a:r>
              <a:rPr lang="en-US" sz="3200" b="1">
                <a:solidFill>
                  <a:srgbClr val="374151"/>
                </a:solidFill>
                <a:latin typeface="Calibri"/>
                <a:cs typeface="Calibri"/>
              </a:rPr>
              <a:t> </a:t>
            </a:r>
            <a:r>
              <a:rPr lang="en-US" sz="3200" b="1" i="0">
                <a:solidFill>
                  <a:srgbClr val="374151"/>
                </a:solidFill>
                <a:effectLst/>
                <a:latin typeface="Calibri"/>
                <a:cs typeface="Calibri"/>
              </a:rPr>
              <a:t>Data </a:t>
            </a:r>
            <a:r>
              <a:rPr lang="en-US" sz="3200" b="1">
                <a:solidFill>
                  <a:srgbClr val="374151"/>
                </a:solidFill>
                <a:latin typeface="Calibri"/>
                <a:cs typeface="Calibri"/>
              </a:rPr>
              <a:t>Visualizations</a:t>
            </a:r>
            <a:endParaRPr lang="en-US" sz="54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657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1295398" y="365125"/>
            <a:ext cx="9592735" cy="1617017"/>
          </a:xfrm>
        </p:spPr>
        <p:txBody>
          <a:bodyPr anchor="ctr">
            <a:normAutofit/>
          </a:bodyPr>
          <a:lstStyle/>
          <a:p>
            <a:r>
              <a:rPr lang="en-US"/>
              <a:t>Relationship Between Age, Vehicle Type, Income, and Claim Outcomes</a:t>
            </a:r>
          </a:p>
        </p:txBody>
      </p:sp>
      <p:pic>
        <p:nvPicPr>
          <p:cNvPr id="5" name="Picture 4" descr="A diagram of different colored lines&#10;&#10;Description automatically generated with medium confidence">
            <a:extLst>
              <a:ext uri="{FF2B5EF4-FFF2-40B4-BE49-F238E27FC236}">
                <a16:creationId xmlns:a16="http://schemas.microsoft.com/office/drawing/2014/main" id="{7D2FDE9B-F459-97BE-74C4-5F5B6369DFAB}"/>
              </a:ext>
            </a:extLst>
          </p:cNvPr>
          <p:cNvPicPr>
            <a:picLocks noChangeAspect="1"/>
          </p:cNvPicPr>
          <p:nvPr/>
        </p:nvPicPr>
        <p:blipFill>
          <a:blip r:embed="rId3"/>
          <a:stretch>
            <a:fillRect/>
          </a:stretch>
        </p:blipFill>
        <p:spPr>
          <a:xfrm>
            <a:off x="2682653" y="1693195"/>
            <a:ext cx="6818224" cy="5164805"/>
          </a:xfrm>
          <a:prstGeom prst="rect">
            <a:avLst/>
          </a:prstGeom>
          <a:noFill/>
        </p:spPr>
      </p:pic>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24</a:t>
            </a:fld>
            <a:endParaRPr lang="en-US"/>
          </a:p>
        </p:txBody>
      </p:sp>
    </p:spTree>
    <p:extLst>
      <p:ext uri="{BB962C8B-B14F-4D97-AF65-F5344CB8AC3E}">
        <p14:creationId xmlns:p14="http://schemas.microsoft.com/office/powerpoint/2010/main" val="1761628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0784E210-4CA3-B561-10FA-BE2D0980267E}"/>
              </a:ext>
            </a:extLst>
          </p:cNvPr>
          <p:cNvSpPr>
            <a:spLocks noGrp="1"/>
          </p:cNvSpPr>
          <p:nvPr>
            <p:ph type="subTitle" idx="1"/>
          </p:nvPr>
        </p:nvSpPr>
        <p:spPr>
          <a:xfrm>
            <a:off x="418911" y="2961646"/>
            <a:ext cx="2694403" cy="1224472"/>
          </a:xfrm>
        </p:spPr>
        <p:txBody>
          <a:bodyPr/>
          <a:lstStyle/>
          <a:p>
            <a:r>
              <a:rPr lang="en-GB" sz="2800">
                <a:solidFill>
                  <a:schemeClr val="tx1"/>
                </a:solidFill>
              </a:rPr>
              <a:t>CORELATION HEATMAP WITH PYTHON</a:t>
            </a:r>
            <a:endParaRPr lang="en-US" b="1">
              <a:solidFill>
                <a:schemeClr val="tx1"/>
              </a:solidFill>
              <a:latin typeface="Tenorite"/>
              <a:ea typeface="Calibri"/>
              <a:cs typeface="Calibri"/>
            </a:endParaRPr>
          </a:p>
        </p:txBody>
      </p:sp>
      <p:sp>
        <p:nvSpPr>
          <p:cNvPr id="9" name="TextBox 8">
            <a:extLst>
              <a:ext uri="{FF2B5EF4-FFF2-40B4-BE49-F238E27FC236}">
                <a16:creationId xmlns:a16="http://schemas.microsoft.com/office/drawing/2014/main" id="{A1DF6247-E2B9-5BBE-EBF0-EA91114CFF77}"/>
              </a:ext>
            </a:extLst>
          </p:cNvPr>
          <p:cNvSpPr txBox="1"/>
          <p:nvPr/>
        </p:nvSpPr>
        <p:spPr>
          <a:xfrm>
            <a:off x="5938157" y="551289"/>
            <a:ext cx="5687786" cy="5674630"/>
          </a:xfrm>
          <a:prstGeom prst="rect">
            <a:avLst/>
          </a:prstGeom>
          <a:noFill/>
        </p:spPr>
        <p:txBody>
          <a:bodyPr wrap="square">
            <a:spAutoFit/>
          </a:bodyPr>
          <a:lstStyle/>
          <a:p>
            <a:pPr>
              <a:lnSpc>
                <a:spcPts val="1425"/>
              </a:lnSpc>
            </a:pPr>
            <a:r>
              <a:rPr lang="en-US" sz="1600" b="0">
                <a:solidFill>
                  <a:srgbClr val="AF00DB"/>
                </a:solidFill>
                <a:effectLst/>
                <a:latin typeface="Courier New" panose="02070309020205020404" pitchFamily="49" charset="0"/>
              </a:rPr>
              <a:t>import</a:t>
            </a:r>
            <a:r>
              <a:rPr lang="en-US" sz="1600" b="0">
                <a:solidFill>
                  <a:srgbClr val="000000"/>
                </a:solidFill>
                <a:effectLst/>
                <a:latin typeface="Courier New" panose="02070309020205020404" pitchFamily="49" charset="0"/>
              </a:rPr>
              <a:t> pandas </a:t>
            </a:r>
            <a:r>
              <a:rPr lang="en-US" sz="1600" b="0">
                <a:solidFill>
                  <a:srgbClr val="AF00DB"/>
                </a:solidFill>
                <a:effectLst/>
                <a:latin typeface="Courier New" panose="02070309020205020404" pitchFamily="49" charset="0"/>
              </a:rPr>
              <a:t>as</a:t>
            </a:r>
            <a:r>
              <a:rPr lang="en-US" sz="1600" b="0">
                <a:solidFill>
                  <a:srgbClr val="000000"/>
                </a:solidFill>
                <a:effectLst/>
                <a:latin typeface="Courier New" panose="02070309020205020404" pitchFamily="49" charset="0"/>
              </a:rPr>
              <a:t> pd</a:t>
            </a:r>
          </a:p>
          <a:p>
            <a:pPr>
              <a:lnSpc>
                <a:spcPts val="1425"/>
              </a:lnSpc>
            </a:pPr>
            <a:r>
              <a:rPr lang="en-US" sz="1600" b="0">
                <a:solidFill>
                  <a:srgbClr val="AF00DB"/>
                </a:solidFill>
                <a:effectLst/>
                <a:latin typeface="Courier New" panose="02070309020205020404" pitchFamily="49" charset="0"/>
              </a:rPr>
              <a:t>import</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numpy</a:t>
            </a:r>
            <a:r>
              <a:rPr lang="en-US" sz="1600" b="0">
                <a:solidFill>
                  <a:srgbClr val="000000"/>
                </a:solidFill>
                <a:effectLst/>
                <a:latin typeface="Courier New" panose="02070309020205020404" pitchFamily="49" charset="0"/>
              </a:rPr>
              <a:t> </a:t>
            </a:r>
            <a:r>
              <a:rPr lang="en-US" sz="1600" b="0">
                <a:solidFill>
                  <a:srgbClr val="AF00DB"/>
                </a:solidFill>
                <a:effectLst/>
                <a:latin typeface="Courier New" panose="02070309020205020404" pitchFamily="49" charset="0"/>
              </a:rPr>
              <a:t>as</a:t>
            </a:r>
            <a:r>
              <a:rPr lang="en-US" sz="1600" b="0">
                <a:solidFill>
                  <a:srgbClr val="000000"/>
                </a:solidFill>
                <a:effectLst/>
                <a:latin typeface="Courier New" panose="02070309020205020404" pitchFamily="49" charset="0"/>
              </a:rPr>
              <a:t> np</a:t>
            </a:r>
          </a:p>
          <a:p>
            <a:pPr>
              <a:lnSpc>
                <a:spcPts val="1425"/>
              </a:lnSpc>
            </a:pPr>
            <a:r>
              <a:rPr lang="en-US" sz="1600" b="0">
                <a:solidFill>
                  <a:srgbClr val="AF00DB"/>
                </a:solidFill>
                <a:effectLst/>
                <a:latin typeface="Courier New" panose="02070309020205020404" pitchFamily="49" charset="0"/>
              </a:rPr>
              <a:t>import</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matplotlib.pyplot</a:t>
            </a:r>
            <a:r>
              <a:rPr lang="en-US" sz="1600" b="0">
                <a:solidFill>
                  <a:srgbClr val="000000"/>
                </a:solidFill>
                <a:effectLst/>
                <a:latin typeface="Courier New" panose="02070309020205020404" pitchFamily="49" charset="0"/>
              </a:rPr>
              <a:t> </a:t>
            </a:r>
            <a:r>
              <a:rPr lang="en-US" sz="1600" b="0">
                <a:solidFill>
                  <a:srgbClr val="AF00DB"/>
                </a:solidFill>
                <a:effectLst/>
                <a:latin typeface="Courier New" panose="02070309020205020404" pitchFamily="49" charset="0"/>
              </a:rPr>
              <a:t>as</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plt</a:t>
            </a:r>
            <a:endParaRPr lang="en-US" sz="1600" b="0">
              <a:solidFill>
                <a:srgbClr val="000000"/>
              </a:solidFill>
              <a:effectLst/>
              <a:latin typeface="Courier New" panose="02070309020205020404" pitchFamily="49" charset="0"/>
            </a:endParaRPr>
          </a:p>
          <a:p>
            <a:pPr>
              <a:lnSpc>
                <a:spcPts val="1425"/>
              </a:lnSpc>
            </a:pPr>
            <a:r>
              <a:rPr lang="en-US" sz="1600" b="0">
                <a:solidFill>
                  <a:srgbClr val="AF00DB"/>
                </a:solidFill>
                <a:effectLst/>
                <a:latin typeface="Courier New" panose="02070309020205020404" pitchFamily="49" charset="0"/>
              </a:rPr>
              <a:t>import</a:t>
            </a:r>
            <a:r>
              <a:rPr lang="en-US" sz="1600" b="0">
                <a:solidFill>
                  <a:srgbClr val="000000"/>
                </a:solidFill>
                <a:effectLst/>
                <a:latin typeface="Courier New" panose="02070309020205020404" pitchFamily="49" charset="0"/>
              </a:rPr>
              <a:t> seaborn </a:t>
            </a:r>
            <a:r>
              <a:rPr lang="en-US" sz="1600" b="0">
                <a:solidFill>
                  <a:srgbClr val="AF00DB"/>
                </a:solidFill>
                <a:effectLst/>
                <a:latin typeface="Courier New" panose="02070309020205020404" pitchFamily="49" charset="0"/>
              </a:rPr>
              <a:t>as</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sns</a:t>
            </a:r>
            <a:endParaRPr lang="en-US" sz="1600" b="0">
              <a:solidFill>
                <a:srgbClr val="000000"/>
              </a:solidFill>
              <a:effectLst/>
              <a:latin typeface="Courier New" panose="02070309020205020404" pitchFamily="49" charset="0"/>
            </a:endParaRPr>
          </a:p>
          <a:p>
            <a:pPr>
              <a:lnSpc>
                <a:spcPts val="1425"/>
              </a:lnSpc>
            </a:pPr>
            <a:br>
              <a:rPr lang="en-US" sz="1600" b="0">
                <a:solidFill>
                  <a:srgbClr val="000000"/>
                </a:solidFill>
                <a:effectLst/>
                <a:latin typeface="Courier New" panose="02070309020205020404" pitchFamily="49" charset="0"/>
              </a:rPr>
            </a:br>
            <a:r>
              <a:rPr lang="en-US" sz="1600" b="0">
                <a:solidFill>
                  <a:srgbClr val="008000"/>
                </a:solidFill>
                <a:effectLst/>
                <a:latin typeface="Courier New" panose="02070309020205020404" pitchFamily="49" charset="0"/>
              </a:rPr>
              <a:t># Sample </a:t>
            </a:r>
            <a:r>
              <a:rPr lang="en-US" sz="1600" b="0" err="1">
                <a:solidFill>
                  <a:srgbClr val="008000"/>
                </a:solidFill>
                <a:effectLst/>
                <a:latin typeface="Courier New" panose="02070309020205020404" pitchFamily="49" charset="0"/>
              </a:rPr>
              <a:t>DataFrame</a:t>
            </a:r>
            <a:r>
              <a:rPr lang="en-US" sz="1600" b="0">
                <a:solidFill>
                  <a:srgbClr val="008000"/>
                </a:solidFill>
                <a:effectLst/>
                <a:latin typeface="Courier New" panose="02070309020205020404" pitchFamily="49" charset="0"/>
              </a:rPr>
              <a:t> creation (use your own dataset here)</a:t>
            </a:r>
            <a:endParaRPr lang="en-US" sz="1600" b="0">
              <a:solidFill>
                <a:srgbClr val="000000"/>
              </a:solidFill>
              <a:effectLst/>
              <a:latin typeface="Courier New" panose="02070309020205020404" pitchFamily="49" charset="0"/>
            </a:endParaRPr>
          </a:p>
          <a:p>
            <a:pPr>
              <a:lnSpc>
                <a:spcPts val="1425"/>
              </a:lnSpc>
            </a:pPr>
            <a:r>
              <a:rPr lang="en-US" sz="1600" b="0">
                <a:solidFill>
                  <a:srgbClr val="000000"/>
                </a:solidFill>
                <a:effectLst/>
                <a:latin typeface="Courier New" panose="02070309020205020404" pitchFamily="49" charset="0"/>
              </a:rPr>
              <a:t>data = {</a:t>
            </a:r>
          </a:p>
          <a:p>
            <a:pPr>
              <a:lnSpc>
                <a:spcPts val="1425"/>
              </a:lnSpc>
            </a:pPr>
            <a:r>
              <a:rPr lang="en-US" sz="1600" b="0">
                <a:solidFill>
                  <a:srgbClr val="000000"/>
                </a:solidFill>
                <a:effectLst/>
                <a:latin typeface="Courier New" panose="02070309020205020404" pitchFamily="49" charset="0"/>
              </a:rPr>
              <a:t>    </a:t>
            </a:r>
            <a:r>
              <a:rPr lang="en-US" sz="1600" b="0">
                <a:solidFill>
                  <a:srgbClr val="A31515"/>
                </a:solidFill>
                <a:effectLst/>
                <a:latin typeface="Courier New" panose="02070309020205020404" pitchFamily="49" charset="0"/>
              </a:rPr>
              <a:t>'CREDIT_SCORE'</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np.random.randint</a:t>
            </a:r>
            <a:r>
              <a:rPr lang="en-US" sz="1600" b="0">
                <a:solidFill>
                  <a:srgbClr val="000000"/>
                </a:solidFill>
                <a:effectLst/>
                <a:latin typeface="Courier New" panose="02070309020205020404" pitchFamily="49" charset="0"/>
              </a:rPr>
              <a:t>(</a:t>
            </a:r>
            <a:r>
              <a:rPr lang="en-US" sz="1600" b="0">
                <a:solidFill>
                  <a:srgbClr val="116644"/>
                </a:solidFill>
                <a:effectLst/>
                <a:latin typeface="Courier New" panose="02070309020205020404" pitchFamily="49" charset="0"/>
              </a:rPr>
              <a:t>300</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850</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100</a:t>
            </a:r>
            <a:r>
              <a:rPr lang="en-US" sz="1600" b="0">
                <a:solidFill>
                  <a:srgbClr val="000000"/>
                </a:solidFill>
                <a:effectLst/>
                <a:latin typeface="Courier New" panose="02070309020205020404" pitchFamily="49" charset="0"/>
              </a:rPr>
              <a:t>),</a:t>
            </a:r>
          </a:p>
          <a:p>
            <a:pPr>
              <a:lnSpc>
                <a:spcPts val="1425"/>
              </a:lnSpc>
            </a:pPr>
            <a:r>
              <a:rPr lang="en-US" sz="1600" b="0">
                <a:solidFill>
                  <a:srgbClr val="000000"/>
                </a:solidFill>
                <a:effectLst/>
                <a:latin typeface="Courier New" panose="02070309020205020404" pitchFamily="49" charset="0"/>
              </a:rPr>
              <a:t>    </a:t>
            </a:r>
            <a:r>
              <a:rPr lang="en-US" sz="1600" b="0">
                <a:solidFill>
                  <a:srgbClr val="A31515"/>
                </a:solidFill>
                <a:effectLst/>
                <a:latin typeface="Courier New" panose="02070309020205020404" pitchFamily="49" charset="0"/>
              </a:rPr>
              <a:t>'ANNUAL_MILEAGE'</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np.random.randint</a:t>
            </a:r>
            <a:r>
              <a:rPr lang="en-US" sz="1600" b="0">
                <a:solidFill>
                  <a:srgbClr val="000000"/>
                </a:solidFill>
                <a:effectLst/>
                <a:latin typeface="Courier New" panose="02070309020205020404" pitchFamily="49" charset="0"/>
              </a:rPr>
              <a:t>(</a:t>
            </a:r>
            <a:r>
              <a:rPr lang="en-US" sz="1600" b="0">
                <a:solidFill>
                  <a:srgbClr val="116644"/>
                </a:solidFill>
                <a:effectLst/>
                <a:latin typeface="Courier New" panose="02070309020205020404" pitchFamily="49" charset="0"/>
              </a:rPr>
              <a:t>5000</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30000</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100</a:t>
            </a:r>
            <a:r>
              <a:rPr lang="en-US" sz="1600" b="0">
                <a:solidFill>
                  <a:srgbClr val="000000"/>
                </a:solidFill>
                <a:effectLst/>
                <a:latin typeface="Courier New" panose="02070309020205020404" pitchFamily="49" charset="0"/>
              </a:rPr>
              <a:t>),</a:t>
            </a:r>
          </a:p>
          <a:p>
            <a:pPr>
              <a:lnSpc>
                <a:spcPts val="1425"/>
              </a:lnSpc>
            </a:pPr>
            <a:r>
              <a:rPr lang="en-US" sz="1600" b="0">
                <a:solidFill>
                  <a:srgbClr val="000000"/>
                </a:solidFill>
                <a:effectLst/>
                <a:latin typeface="Courier New" panose="02070309020205020404" pitchFamily="49" charset="0"/>
              </a:rPr>
              <a:t>    </a:t>
            </a:r>
            <a:r>
              <a:rPr lang="en-US" sz="1600" b="0">
                <a:solidFill>
                  <a:srgbClr val="A31515"/>
                </a:solidFill>
                <a:effectLst/>
                <a:latin typeface="Courier New" panose="02070309020205020404" pitchFamily="49" charset="0"/>
              </a:rPr>
              <a:t>'SPEEDING_VIOLATIONS'</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np.random.randint</a:t>
            </a:r>
            <a:r>
              <a:rPr lang="en-US" sz="1600" b="0">
                <a:solidFill>
                  <a:srgbClr val="000000"/>
                </a:solidFill>
                <a:effectLst/>
                <a:latin typeface="Courier New" panose="02070309020205020404" pitchFamily="49" charset="0"/>
              </a:rPr>
              <a:t>(</a:t>
            </a:r>
            <a:r>
              <a:rPr lang="en-US" sz="1600" b="0">
                <a:solidFill>
                  <a:srgbClr val="116644"/>
                </a:solidFill>
                <a:effectLst/>
                <a:latin typeface="Courier New" panose="02070309020205020404" pitchFamily="49" charset="0"/>
              </a:rPr>
              <a:t>0</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10</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100</a:t>
            </a:r>
            <a:r>
              <a:rPr lang="en-US" sz="1600" b="0">
                <a:solidFill>
                  <a:srgbClr val="000000"/>
                </a:solidFill>
                <a:effectLst/>
                <a:latin typeface="Courier New" panose="02070309020205020404" pitchFamily="49" charset="0"/>
              </a:rPr>
              <a:t>),</a:t>
            </a:r>
          </a:p>
          <a:p>
            <a:pPr>
              <a:lnSpc>
                <a:spcPts val="1425"/>
              </a:lnSpc>
            </a:pPr>
            <a:r>
              <a:rPr lang="en-US" sz="1600" b="0">
                <a:solidFill>
                  <a:srgbClr val="000000"/>
                </a:solidFill>
                <a:effectLst/>
                <a:latin typeface="Courier New" panose="02070309020205020404" pitchFamily="49" charset="0"/>
              </a:rPr>
              <a:t>    </a:t>
            </a:r>
            <a:r>
              <a:rPr lang="en-US" sz="1600" b="0">
                <a:solidFill>
                  <a:srgbClr val="A31515"/>
                </a:solidFill>
                <a:effectLst/>
                <a:latin typeface="Courier New" panose="02070309020205020404" pitchFamily="49" charset="0"/>
              </a:rPr>
              <a:t>'PAST_ACCIDENTS'</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np.random.randint</a:t>
            </a:r>
            <a:r>
              <a:rPr lang="en-US" sz="1600" b="0">
                <a:solidFill>
                  <a:srgbClr val="000000"/>
                </a:solidFill>
                <a:effectLst/>
                <a:latin typeface="Courier New" panose="02070309020205020404" pitchFamily="49" charset="0"/>
              </a:rPr>
              <a:t>(</a:t>
            </a:r>
            <a:r>
              <a:rPr lang="en-US" sz="1600" b="0">
                <a:solidFill>
                  <a:srgbClr val="116644"/>
                </a:solidFill>
                <a:effectLst/>
                <a:latin typeface="Courier New" panose="02070309020205020404" pitchFamily="49" charset="0"/>
              </a:rPr>
              <a:t>0</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5</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100</a:t>
            </a:r>
            <a:r>
              <a:rPr lang="en-US" sz="1600" b="0">
                <a:solidFill>
                  <a:srgbClr val="000000"/>
                </a:solidFill>
                <a:effectLst/>
                <a:latin typeface="Courier New" panose="02070309020205020404" pitchFamily="49" charset="0"/>
              </a:rPr>
              <a:t>),</a:t>
            </a:r>
          </a:p>
          <a:p>
            <a:pPr>
              <a:lnSpc>
                <a:spcPts val="1425"/>
              </a:lnSpc>
            </a:pPr>
            <a:r>
              <a:rPr lang="en-US" sz="1600" b="0">
                <a:solidFill>
                  <a:srgbClr val="000000"/>
                </a:solidFill>
                <a:effectLst/>
                <a:latin typeface="Courier New" panose="02070309020205020404" pitchFamily="49" charset="0"/>
              </a:rPr>
              <a:t>    </a:t>
            </a:r>
            <a:r>
              <a:rPr lang="en-US" sz="1600" b="0">
                <a:solidFill>
                  <a:srgbClr val="A31515"/>
                </a:solidFill>
                <a:effectLst/>
                <a:latin typeface="Courier New" panose="02070309020205020404" pitchFamily="49" charset="0"/>
              </a:rPr>
              <a:t>'OUTCOME'</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np.random.randint</a:t>
            </a:r>
            <a:r>
              <a:rPr lang="en-US" sz="1600" b="0">
                <a:solidFill>
                  <a:srgbClr val="000000"/>
                </a:solidFill>
                <a:effectLst/>
                <a:latin typeface="Courier New" panose="02070309020205020404" pitchFamily="49" charset="0"/>
              </a:rPr>
              <a:t>(</a:t>
            </a:r>
            <a:r>
              <a:rPr lang="en-US" sz="1600" b="0">
                <a:solidFill>
                  <a:srgbClr val="116644"/>
                </a:solidFill>
                <a:effectLst/>
                <a:latin typeface="Courier New" panose="02070309020205020404" pitchFamily="49" charset="0"/>
              </a:rPr>
              <a:t>0</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2</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100</a:t>
            </a:r>
            <a:r>
              <a:rPr lang="en-US" sz="1600" b="0">
                <a:solidFill>
                  <a:srgbClr val="000000"/>
                </a:solidFill>
                <a:effectLst/>
                <a:latin typeface="Courier New" panose="02070309020205020404" pitchFamily="49" charset="0"/>
              </a:rPr>
              <a:t>)</a:t>
            </a:r>
          </a:p>
          <a:p>
            <a:pPr>
              <a:lnSpc>
                <a:spcPts val="1425"/>
              </a:lnSpc>
            </a:pPr>
            <a:r>
              <a:rPr lang="en-US" sz="1600" b="0">
                <a:solidFill>
                  <a:srgbClr val="000000"/>
                </a:solidFill>
                <a:effectLst/>
                <a:latin typeface="Courier New" panose="02070309020205020404" pitchFamily="49" charset="0"/>
              </a:rPr>
              <a:t>}</a:t>
            </a:r>
          </a:p>
          <a:p>
            <a:pPr>
              <a:lnSpc>
                <a:spcPts val="1425"/>
              </a:lnSpc>
            </a:pPr>
            <a:r>
              <a:rPr lang="en-US" sz="1600" b="0" err="1">
                <a:solidFill>
                  <a:srgbClr val="000000"/>
                </a:solidFill>
                <a:effectLst/>
                <a:latin typeface="Courier New" panose="02070309020205020404" pitchFamily="49" charset="0"/>
              </a:rPr>
              <a:t>df</a:t>
            </a:r>
            <a:r>
              <a:rPr lang="en-US" sz="1600" b="0">
                <a:solidFill>
                  <a:srgbClr val="000000"/>
                </a:solidFill>
                <a:effectLst/>
                <a:latin typeface="Courier New" panose="02070309020205020404" pitchFamily="49" charset="0"/>
              </a:rPr>
              <a:t> = </a:t>
            </a:r>
            <a:r>
              <a:rPr lang="en-US" sz="1600" b="0" err="1">
                <a:solidFill>
                  <a:srgbClr val="000000"/>
                </a:solidFill>
                <a:effectLst/>
                <a:latin typeface="Courier New" panose="02070309020205020404" pitchFamily="49" charset="0"/>
              </a:rPr>
              <a:t>pd.DataFrame</a:t>
            </a:r>
            <a:r>
              <a:rPr lang="en-US" sz="1600" b="0">
                <a:solidFill>
                  <a:srgbClr val="000000"/>
                </a:solidFill>
                <a:effectLst/>
                <a:latin typeface="Courier New" panose="02070309020205020404" pitchFamily="49" charset="0"/>
              </a:rPr>
              <a:t>(data)</a:t>
            </a:r>
          </a:p>
          <a:p>
            <a:pPr>
              <a:lnSpc>
                <a:spcPts val="1425"/>
              </a:lnSpc>
            </a:pPr>
            <a:br>
              <a:rPr lang="en-US" sz="1600" b="0">
                <a:solidFill>
                  <a:srgbClr val="000000"/>
                </a:solidFill>
                <a:effectLst/>
                <a:latin typeface="Courier New" panose="02070309020205020404" pitchFamily="49" charset="0"/>
              </a:rPr>
            </a:br>
            <a:r>
              <a:rPr lang="en-US" sz="1600" b="0">
                <a:solidFill>
                  <a:srgbClr val="008000"/>
                </a:solidFill>
                <a:effectLst/>
                <a:latin typeface="Courier New" panose="02070309020205020404" pitchFamily="49" charset="0"/>
              </a:rPr>
              <a:t># Calculating the correlation matrix</a:t>
            </a:r>
            <a:endParaRPr lang="en-US" sz="1600" b="0">
              <a:solidFill>
                <a:srgbClr val="000000"/>
              </a:solidFill>
              <a:effectLst/>
              <a:latin typeface="Courier New" panose="02070309020205020404" pitchFamily="49" charset="0"/>
            </a:endParaRPr>
          </a:p>
          <a:p>
            <a:pPr>
              <a:lnSpc>
                <a:spcPts val="1425"/>
              </a:lnSpc>
            </a:pPr>
            <a:r>
              <a:rPr lang="en-US" sz="1600" b="0" err="1">
                <a:solidFill>
                  <a:srgbClr val="000000"/>
                </a:solidFill>
                <a:effectLst/>
                <a:latin typeface="Courier New" panose="02070309020205020404" pitchFamily="49" charset="0"/>
              </a:rPr>
              <a:t>corr_matrix</a:t>
            </a:r>
            <a:r>
              <a:rPr lang="en-US" sz="1600" b="0">
                <a:solidFill>
                  <a:srgbClr val="000000"/>
                </a:solidFill>
                <a:effectLst/>
                <a:latin typeface="Courier New" panose="02070309020205020404" pitchFamily="49" charset="0"/>
              </a:rPr>
              <a:t> = </a:t>
            </a:r>
            <a:r>
              <a:rPr lang="en-US" sz="1600" b="0" err="1">
                <a:solidFill>
                  <a:srgbClr val="000000"/>
                </a:solidFill>
                <a:effectLst/>
                <a:latin typeface="Courier New" panose="02070309020205020404" pitchFamily="49" charset="0"/>
              </a:rPr>
              <a:t>df.corr</a:t>
            </a:r>
            <a:r>
              <a:rPr lang="en-US" sz="1600" b="0">
                <a:solidFill>
                  <a:srgbClr val="000000"/>
                </a:solidFill>
                <a:effectLst/>
                <a:latin typeface="Courier New" panose="02070309020205020404" pitchFamily="49" charset="0"/>
              </a:rPr>
              <a:t>()</a:t>
            </a:r>
          </a:p>
          <a:p>
            <a:pPr>
              <a:lnSpc>
                <a:spcPts val="1425"/>
              </a:lnSpc>
            </a:pPr>
            <a:br>
              <a:rPr lang="en-US" sz="1600" b="0">
                <a:solidFill>
                  <a:srgbClr val="000000"/>
                </a:solidFill>
                <a:effectLst/>
                <a:latin typeface="Courier New" panose="02070309020205020404" pitchFamily="49" charset="0"/>
              </a:rPr>
            </a:br>
            <a:r>
              <a:rPr lang="en-US" sz="1600" b="0">
                <a:solidFill>
                  <a:srgbClr val="008000"/>
                </a:solidFill>
                <a:effectLst/>
                <a:latin typeface="Courier New" panose="02070309020205020404" pitchFamily="49" charset="0"/>
              </a:rPr>
              <a:t># Plotting the heatmap</a:t>
            </a:r>
            <a:endParaRPr lang="en-US" sz="1600" b="0">
              <a:solidFill>
                <a:srgbClr val="000000"/>
              </a:solidFill>
              <a:effectLst/>
              <a:latin typeface="Courier New" panose="02070309020205020404" pitchFamily="49" charset="0"/>
            </a:endParaRPr>
          </a:p>
          <a:p>
            <a:pPr>
              <a:lnSpc>
                <a:spcPts val="1425"/>
              </a:lnSpc>
            </a:pPr>
            <a:r>
              <a:rPr lang="en-US" sz="1600" b="0" err="1">
                <a:solidFill>
                  <a:srgbClr val="000000"/>
                </a:solidFill>
                <a:effectLst/>
                <a:latin typeface="Courier New" panose="02070309020205020404" pitchFamily="49" charset="0"/>
              </a:rPr>
              <a:t>plt.figure</a:t>
            </a:r>
            <a:r>
              <a:rPr lang="en-US" sz="1600" b="0">
                <a:solidFill>
                  <a:srgbClr val="000000"/>
                </a:solidFill>
                <a:effectLst/>
                <a:latin typeface="Courier New" panose="02070309020205020404" pitchFamily="49" charset="0"/>
              </a:rPr>
              <a:t>(</a:t>
            </a:r>
            <a:r>
              <a:rPr lang="en-US" sz="1600" b="0" err="1">
                <a:solidFill>
                  <a:srgbClr val="000000"/>
                </a:solidFill>
                <a:effectLst/>
                <a:latin typeface="Courier New" panose="02070309020205020404" pitchFamily="49" charset="0"/>
              </a:rPr>
              <a:t>figsize</a:t>
            </a:r>
            <a:r>
              <a:rPr lang="en-US" sz="1600" b="0">
                <a:solidFill>
                  <a:srgbClr val="000000"/>
                </a:solidFill>
                <a:effectLst/>
                <a:latin typeface="Courier New" panose="02070309020205020404" pitchFamily="49" charset="0"/>
              </a:rPr>
              <a:t>=(</a:t>
            </a:r>
            <a:r>
              <a:rPr lang="en-US" sz="1600" b="0">
                <a:solidFill>
                  <a:srgbClr val="116644"/>
                </a:solidFill>
                <a:effectLst/>
                <a:latin typeface="Courier New" panose="02070309020205020404" pitchFamily="49" charset="0"/>
              </a:rPr>
              <a:t>10</a:t>
            </a:r>
            <a:r>
              <a:rPr lang="en-US" sz="1600" b="0">
                <a:solidFill>
                  <a:srgbClr val="000000"/>
                </a:solidFill>
                <a:effectLst/>
                <a:latin typeface="Courier New" panose="02070309020205020404" pitchFamily="49" charset="0"/>
              </a:rPr>
              <a:t>, </a:t>
            </a:r>
            <a:r>
              <a:rPr lang="en-US" sz="1600" b="0">
                <a:solidFill>
                  <a:srgbClr val="116644"/>
                </a:solidFill>
                <a:effectLst/>
                <a:latin typeface="Courier New" panose="02070309020205020404" pitchFamily="49" charset="0"/>
              </a:rPr>
              <a:t>8</a:t>
            </a:r>
            <a:r>
              <a:rPr lang="en-US" sz="1600" b="0">
                <a:solidFill>
                  <a:srgbClr val="000000"/>
                </a:solidFill>
                <a:effectLst/>
                <a:latin typeface="Courier New" panose="02070309020205020404" pitchFamily="49" charset="0"/>
              </a:rPr>
              <a:t>))</a:t>
            </a:r>
          </a:p>
          <a:p>
            <a:pPr>
              <a:lnSpc>
                <a:spcPts val="1425"/>
              </a:lnSpc>
            </a:pPr>
            <a:r>
              <a:rPr lang="en-US" sz="1600" b="0" err="1">
                <a:solidFill>
                  <a:srgbClr val="000000"/>
                </a:solidFill>
                <a:effectLst/>
                <a:latin typeface="Courier New" panose="02070309020205020404" pitchFamily="49" charset="0"/>
              </a:rPr>
              <a:t>sns.heatmap</a:t>
            </a:r>
            <a:r>
              <a:rPr lang="en-US" sz="1600" b="0">
                <a:solidFill>
                  <a:srgbClr val="000000"/>
                </a:solidFill>
                <a:effectLst/>
                <a:latin typeface="Courier New" panose="02070309020205020404" pitchFamily="49" charset="0"/>
              </a:rPr>
              <a:t>(</a:t>
            </a:r>
            <a:r>
              <a:rPr lang="en-US" sz="1600" b="0" err="1">
                <a:solidFill>
                  <a:srgbClr val="000000"/>
                </a:solidFill>
                <a:effectLst/>
                <a:latin typeface="Courier New" panose="02070309020205020404" pitchFamily="49" charset="0"/>
              </a:rPr>
              <a:t>corr_matrix</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annot</a:t>
            </a:r>
            <a:r>
              <a:rPr lang="en-US" sz="1600" b="0">
                <a:solidFill>
                  <a:srgbClr val="000000"/>
                </a:solidFill>
                <a:effectLst/>
                <a:latin typeface="Courier New" panose="02070309020205020404" pitchFamily="49" charset="0"/>
              </a:rPr>
              <a:t>=</a:t>
            </a:r>
            <a:r>
              <a:rPr lang="en-US" sz="1600" b="0">
                <a:solidFill>
                  <a:srgbClr val="0000FF"/>
                </a:solidFill>
                <a:effectLst/>
                <a:latin typeface="Courier New" panose="02070309020205020404" pitchFamily="49" charset="0"/>
              </a:rPr>
              <a:t>True</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cmap</a:t>
            </a:r>
            <a:r>
              <a:rPr lang="en-US" sz="1600" b="0">
                <a:solidFill>
                  <a:srgbClr val="000000"/>
                </a:solidFill>
                <a:effectLst/>
                <a:latin typeface="Courier New" panose="02070309020205020404" pitchFamily="49" charset="0"/>
              </a:rPr>
              <a:t>=</a:t>
            </a:r>
            <a:r>
              <a:rPr lang="en-US" sz="1600" b="0">
                <a:solidFill>
                  <a:srgbClr val="A31515"/>
                </a:solidFill>
                <a:effectLst/>
                <a:latin typeface="Courier New" panose="02070309020205020404" pitchFamily="49" charset="0"/>
              </a:rPr>
              <a:t>'Blues'</a:t>
            </a:r>
            <a:r>
              <a:rPr lang="en-US" sz="1600" b="0">
                <a:solidFill>
                  <a:srgbClr val="000000"/>
                </a:solidFill>
                <a:effectLst/>
                <a:latin typeface="Courier New" panose="02070309020205020404" pitchFamily="49" charset="0"/>
              </a:rPr>
              <a:t>, linewidths=</a:t>
            </a:r>
            <a:r>
              <a:rPr lang="en-US" sz="1600" b="0">
                <a:solidFill>
                  <a:srgbClr val="116644"/>
                </a:solidFill>
                <a:effectLst/>
                <a:latin typeface="Courier New" panose="02070309020205020404" pitchFamily="49" charset="0"/>
              </a:rPr>
              <a:t>0.5</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vmin</a:t>
            </a:r>
            <a:r>
              <a:rPr lang="en-US" sz="1600" b="0">
                <a:solidFill>
                  <a:srgbClr val="000000"/>
                </a:solidFill>
                <a:effectLst/>
                <a:latin typeface="Courier New" panose="02070309020205020404" pitchFamily="49" charset="0"/>
              </a:rPr>
              <a:t>=</a:t>
            </a:r>
            <a:r>
              <a:rPr lang="en-US" sz="1600" b="0">
                <a:solidFill>
                  <a:srgbClr val="116644"/>
                </a:solidFill>
                <a:effectLst/>
                <a:latin typeface="Courier New" panose="02070309020205020404" pitchFamily="49" charset="0"/>
              </a:rPr>
              <a:t>-1</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vmax</a:t>
            </a:r>
            <a:r>
              <a:rPr lang="en-US" sz="1600" b="0">
                <a:solidFill>
                  <a:srgbClr val="000000"/>
                </a:solidFill>
                <a:effectLst/>
                <a:latin typeface="Courier New" panose="02070309020205020404" pitchFamily="49" charset="0"/>
              </a:rPr>
              <a:t>=</a:t>
            </a:r>
            <a:r>
              <a:rPr lang="en-US" sz="1600" b="0">
                <a:solidFill>
                  <a:srgbClr val="116644"/>
                </a:solidFill>
                <a:effectLst/>
                <a:latin typeface="Courier New" panose="02070309020205020404" pitchFamily="49" charset="0"/>
              </a:rPr>
              <a:t>1</a:t>
            </a:r>
            <a:r>
              <a:rPr lang="en-US" sz="1600" b="0">
                <a:solidFill>
                  <a:srgbClr val="000000"/>
                </a:solidFill>
                <a:effectLst/>
                <a:latin typeface="Courier New" panose="02070309020205020404" pitchFamily="49" charset="0"/>
              </a:rPr>
              <a:t>)</a:t>
            </a:r>
          </a:p>
          <a:p>
            <a:pPr>
              <a:lnSpc>
                <a:spcPts val="1425"/>
              </a:lnSpc>
            </a:pPr>
            <a:r>
              <a:rPr lang="en-US" sz="1600" b="0" err="1">
                <a:solidFill>
                  <a:srgbClr val="000000"/>
                </a:solidFill>
                <a:effectLst/>
                <a:latin typeface="Courier New" panose="02070309020205020404" pitchFamily="49" charset="0"/>
              </a:rPr>
              <a:t>plt.title</a:t>
            </a:r>
            <a:r>
              <a:rPr lang="en-US" sz="1600" b="0">
                <a:solidFill>
                  <a:srgbClr val="000000"/>
                </a:solidFill>
                <a:effectLst/>
                <a:latin typeface="Courier New" panose="02070309020205020404" pitchFamily="49" charset="0"/>
              </a:rPr>
              <a:t>(</a:t>
            </a:r>
            <a:r>
              <a:rPr lang="en-US" sz="1600" b="0">
                <a:solidFill>
                  <a:srgbClr val="A31515"/>
                </a:solidFill>
                <a:effectLst/>
                <a:latin typeface="Courier New" panose="02070309020205020404" pitchFamily="49" charset="0"/>
              </a:rPr>
              <a:t>'Correlation Heatmap of Numerical Variables'</a:t>
            </a:r>
            <a:r>
              <a:rPr lang="en-US" sz="1600" b="0">
                <a:solidFill>
                  <a:srgbClr val="000000"/>
                </a:solidFill>
                <a:effectLst/>
                <a:latin typeface="Courier New" panose="02070309020205020404" pitchFamily="49" charset="0"/>
              </a:rPr>
              <a:t>)</a:t>
            </a:r>
          </a:p>
          <a:p>
            <a:pPr>
              <a:lnSpc>
                <a:spcPts val="1425"/>
              </a:lnSpc>
            </a:pPr>
            <a:r>
              <a:rPr lang="en-US" sz="1600" b="0" err="1">
                <a:solidFill>
                  <a:srgbClr val="000000"/>
                </a:solidFill>
                <a:effectLst/>
                <a:latin typeface="Courier New" panose="02070309020205020404" pitchFamily="49" charset="0"/>
              </a:rPr>
              <a:t>plt.show</a:t>
            </a:r>
            <a:r>
              <a:rPr lang="en-US" sz="16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641331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8080A-D275-B89E-9E14-C2723A2FB8D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99D826-8E76-7B0B-3254-0EA25572737E}"/>
              </a:ext>
            </a:extLst>
          </p:cNvPr>
          <p:cNvSpPr>
            <a:spLocks noGrp="1"/>
          </p:cNvSpPr>
          <p:nvPr>
            <p:ph type="title"/>
          </p:nvPr>
        </p:nvSpPr>
        <p:spPr>
          <a:xfrm>
            <a:off x="3073398" y="139347"/>
            <a:ext cx="6629402" cy="1038462"/>
          </a:xfrm>
        </p:spPr>
        <p:txBody>
          <a:bodyPr anchor="ctr">
            <a:normAutofit/>
          </a:bodyPr>
          <a:lstStyle/>
          <a:p>
            <a:r>
              <a:rPr lang="en-US" err="1"/>
              <a:t>Corelation</a:t>
            </a:r>
            <a:r>
              <a:rPr lang="en-US"/>
              <a:t> based Analysis</a:t>
            </a:r>
          </a:p>
        </p:txBody>
      </p:sp>
      <p:sp>
        <p:nvSpPr>
          <p:cNvPr id="9" name="Slide Number Placeholder 8">
            <a:extLst>
              <a:ext uri="{FF2B5EF4-FFF2-40B4-BE49-F238E27FC236}">
                <a16:creationId xmlns:a16="http://schemas.microsoft.com/office/drawing/2014/main" id="{E70D87DE-577C-B90E-C107-EC55E2E16C87}"/>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26</a:t>
            </a:fld>
            <a:endParaRPr lang="en-US"/>
          </a:p>
        </p:txBody>
      </p:sp>
      <p:pic>
        <p:nvPicPr>
          <p:cNvPr id="2050" name="Picture 2">
            <a:extLst>
              <a:ext uri="{FF2B5EF4-FFF2-40B4-BE49-F238E27FC236}">
                <a16:creationId xmlns:a16="http://schemas.microsoft.com/office/drawing/2014/main" id="{5954894A-ACC9-D8D8-B73E-8B2E4002E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918" y="1407552"/>
            <a:ext cx="6093951" cy="532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504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1CCEE-8670-3D7C-0D0F-2BB93F62E8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E8B4D0-A141-137D-9002-8578DF36019B}"/>
              </a:ext>
            </a:extLst>
          </p:cNvPr>
          <p:cNvSpPr>
            <a:spLocks noGrp="1"/>
          </p:cNvSpPr>
          <p:nvPr>
            <p:ph type="title"/>
          </p:nvPr>
        </p:nvSpPr>
        <p:spPr>
          <a:xfrm>
            <a:off x="2805287" y="167569"/>
            <a:ext cx="7080957" cy="982017"/>
          </a:xfrm>
        </p:spPr>
        <p:txBody>
          <a:bodyPr anchor="ctr">
            <a:normAutofit/>
          </a:bodyPr>
          <a:lstStyle/>
          <a:p>
            <a:r>
              <a:rPr lang="en-GB"/>
              <a:t>SCATTER PLOT WITH PYTHON</a:t>
            </a:r>
            <a:endParaRPr lang="en-US"/>
          </a:p>
        </p:txBody>
      </p:sp>
      <p:sp>
        <p:nvSpPr>
          <p:cNvPr id="9" name="Slide Number Placeholder 8">
            <a:extLst>
              <a:ext uri="{FF2B5EF4-FFF2-40B4-BE49-F238E27FC236}">
                <a16:creationId xmlns:a16="http://schemas.microsoft.com/office/drawing/2014/main" id="{2A593D82-D3F3-373B-65A3-E34662D86D7A}"/>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27</a:t>
            </a:fld>
            <a:endParaRPr lang="en-US"/>
          </a:p>
        </p:txBody>
      </p:sp>
      <p:sp>
        <p:nvSpPr>
          <p:cNvPr id="4" name="TextBox 3">
            <a:extLst>
              <a:ext uri="{FF2B5EF4-FFF2-40B4-BE49-F238E27FC236}">
                <a16:creationId xmlns:a16="http://schemas.microsoft.com/office/drawing/2014/main" id="{2B7F12A3-0253-DFEF-BAA3-2E3628BEEF35}"/>
              </a:ext>
            </a:extLst>
          </p:cNvPr>
          <p:cNvSpPr txBox="1"/>
          <p:nvPr/>
        </p:nvSpPr>
        <p:spPr>
          <a:xfrm>
            <a:off x="1231280" y="1163726"/>
            <a:ext cx="8659925" cy="3108543"/>
          </a:xfrm>
          <a:prstGeom prst="rect">
            <a:avLst/>
          </a:prstGeom>
          <a:noFill/>
        </p:spPr>
        <p:txBody>
          <a:bodyPr wrap="square">
            <a:spAutoFit/>
          </a:bodyPr>
          <a:lstStyle/>
          <a:p>
            <a:r>
              <a:rPr lang="en-US" sz="2000" b="1" dirty="0"/>
              <a:t>Scatter Plot with Python</a:t>
            </a:r>
          </a:p>
          <a:p>
            <a:r>
              <a:rPr lang="en-US" sz="2000" b="1" dirty="0"/>
              <a:t>Content:</a:t>
            </a:r>
            <a:endParaRPr lang="en-US" sz="2000" dirty="0"/>
          </a:p>
          <a:p>
            <a:pPr>
              <a:buFont typeface="+mj-lt"/>
              <a:buAutoNum type="arabicPeriod"/>
            </a:pPr>
            <a:r>
              <a:rPr lang="en-US" sz="2000" b="1" dirty="0"/>
              <a:t>Purpose of Scatter Plot:</a:t>
            </a:r>
            <a:endParaRPr lang="en-US" sz="2000" dirty="0"/>
          </a:p>
          <a:p>
            <a:pPr marL="742950" lvl="1" indent="-285750">
              <a:buFont typeface="+mj-lt"/>
              <a:buAutoNum type="arabicPeriod"/>
            </a:pPr>
            <a:r>
              <a:rPr lang="en-US" sz="2000" dirty="0"/>
              <a:t>Visualizes the relationship between </a:t>
            </a:r>
            <a:r>
              <a:rPr lang="en-US" sz="2000" b="1" dirty="0"/>
              <a:t>Credit Score</a:t>
            </a:r>
            <a:r>
              <a:rPr lang="en-US" sz="2000" dirty="0"/>
              <a:t> and </a:t>
            </a:r>
            <a:r>
              <a:rPr lang="en-US" sz="2000" b="1" dirty="0"/>
              <a:t>Annual Mileage</a:t>
            </a:r>
            <a:r>
              <a:rPr lang="en-US" sz="2000" dirty="0"/>
              <a:t>.</a:t>
            </a:r>
          </a:p>
          <a:p>
            <a:pPr marL="742950" lvl="1" indent="-285750">
              <a:buFont typeface="+mj-lt"/>
              <a:buAutoNum type="arabicPeriod"/>
            </a:pPr>
            <a:r>
              <a:rPr lang="en-US" sz="2000" dirty="0"/>
              <a:t>Highlights claim outcomes (e.g., whether a claim was filed).</a:t>
            </a:r>
          </a:p>
          <a:p>
            <a:pPr>
              <a:buFont typeface="+mj-lt"/>
              <a:buAutoNum type="arabicPeriod"/>
            </a:pPr>
            <a:r>
              <a:rPr lang="en-US" sz="2000" b="1" dirty="0"/>
              <a:t>Insights:</a:t>
            </a:r>
            <a:endParaRPr lang="en-US" sz="2000" dirty="0"/>
          </a:p>
          <a:p>
            <a:pPr marL="742950" lvl="1" indent="-285750">
              <a:buFont typeface="+mj-lt"/>
              <a:buAutoNum type="arabicPeriod"/>
            </a:pPr>
            <a:r>
              <a:rPr lang="en-US" sz="2000" dirty="0"/>
              <a:t>Identify clusters where policyholders with similar credit scores and mileage are more likely to file claims.</a:t>
            </a:r>
          </a:p>
          <a:p>
            <a:pPr marL="742950" lvl="1" indent="-285750">
              <a:buFont typeface="+mj-lt"/>
              <a:buAutoNum type="arabicPeriod"/>
            </a:pPr>
            <a:r>
              <a:rPr lang="en-US" sz="2000" dirty="0"/>
              <a:t>Explore the impact of these variables on claim frequency.</a:t>
            </a:r>
          </a:p>
          <a:p>
            <a:endParaRPr lang="en-US" sz="1600" dirty="0"/>
          </a:p>
        </p:txBody>
      </p:sp>
    </p:spTree>
    <p:extLst>
      <p:ext uri="{BB962C8B-B14F-4D97-AF65-F5344CB8AC3E}">
        <p14:creationId xmlns:p14="http://schemas.microsoft.com/office/powerpoint/2010/main" val="2266907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0784E210-4CA3-B561-10FA-BE2D0980267E}"/>
              </a:ext>
            </a:extLst>
          </p:cNvPr>
          <p:cNvSpPr>
            <a:spLocks noGrp="1"/>
          </p:cNvSpPr>
          <p:nvPr>
            <p:ph type="subTitle" idx="1"/>
          </p:nvPr>
        </p:nvSpPr>
        <p:spPr>
          <a:xfrm>
            <a:off x="418911" y="2961646"/>
            <a:ext cx="2890346" cy="1224472"/>
          </a:xfrm>
        </p:spPr>
        <p:txBody>
          <a:bodyPr/>
          <a:lstStyle/>
          <a:p>
            <a:r>
              <a:rPr lang="en-GB" sz="2800">
                <a:solidFill>
                  <a:schemeClr val="tx1"/>
                </a:solidFill>
              </a:rPr>
              <a:t>SCATTER PLOT WITH PYTHON</a:t>
            </a:r>
            <a:endParaRPr lang="en-US">
              <a:solidFill>
                <a:schemeClr val="tx1"/>
              </a:solidFill>
              <a:latin typeface="Tenorite"/>
              <a:ea typeface="Calibri"/>
              <a:cs typeface="Calibri"/>
            </a:endParaRPr>
          </a:p>
        </p:txBody>
      </p:sp>
      <p:sp>
        <p:nvSpPr>
          <p:cNvPr id="9" name="TextBox 8">
            <a:extLst>
              <a:ext uri="{FF2B5EF4-FFF2-40B4-BE49-F238E27FC236}">
                <a16:creationId xmlns:a16="http://schemas.microsoft.com/office/drawing/2014/main" id="{A1DF6247-E2B9-5BBE-EBF0-EA91114CFF77}"/>
              </a:ext>
            </a:extLst>
          </p:cNvPr>
          <p:cNvSpPr txBox="1"/>
          <p:nvPr/>
        </p:nvSpPr>
        <p:spPr>
          <a:xfrm>
            <a:off x="5432844" y="146691"/>
            <a:ext cx="7094172" cy="6564618"/>
          </a:xfrm>
          <a:prstGeom prst="rect">
            <a:avLst/>
          </a:prstGeom>
          <a:noFill/>
        </p:spPr>
        <p:txBody>
          <a:bodyPr wrap="square">
            <a:spAutoFit/>
          </a:bodyPr>
          <a:lstStyle/>
          <a:p>
            <a:pPr>
              <a:lnSpc>
                <a:spcPts val="1425"/>
              </a:lnSpc>
            </a:pPr>
            <a:r>
              <a:rPr lang="en-US" sz="1400" b="0">
                <a:solidFill>
                  <a:srgbClr val="AF00DB"/>
                </a:solidFill>
                <a:effectLst/>
                <a:latin typeface="Courier New" panose="02070309020205020404" pitchFamily="49" charset="0"/>
              </a:rPr>
              <a:t>import</a:t>
            </a:r>
            <a:r>
              <a:rPr lang="en-US" sz="1400" b="0">
                <a:solidFill>
                  <a:srgbClr val="000000"/>
                </a:solidFill>
                <a:effectLst/>
                <a:latin typeface="Courier New" panose="02070309020205020404" pitchFamily="49" charset="0"/>
              </a:rPr>
              <a:t> pandas </a:t>
            </a:r>
            <a:r>
              <a:rPr lang="en-US" sz="1400" b="0">
                <a:solidFill>
                  <a:srgbClr val="AF00DB"/>
                </a:solidFill>
                <a:effectLst/>
                <a:latin typeface="Courier New" panose="02070309020205020404" pitchFamily="49" charset="0"/>
              </a:rPr>
              <a:t>as</a:t>
            </a:r>
            <a:r>
              <a:rPr lang="en-US" sz="1400" b="0">
                <a:solidFill>
                  <a:srgbClr val="000000"/>
                </a:solidFill>
                <a:effectLst/>
                <a:latin typeface="Courier New" panose="02070309020205020404" pitchFamily="49" charset="0"/>
              </a:rPr>
              <a:t> pd</a:t>
            </a:r>
          </a:p>
          <a:p>
            <a:pPr>
              <a:lnSpc>
                <a:spcPts val="1425"/>
              </a:lnSpc>
            </a:pPr>
            <a:r>
              <a:rPr lang="en-US" sz="1400" b="0">
                <a:solidFill>
                  <a:srgbClr val="AF00DB"/>
                </a:solidFill>
                <a:effectLst/>
                <a:latin typeface="Courier New" panose="02070309020205020404" pitchFamily="49" charset="0"/>
              </a:rPr>
              <a:t>import</a:t>
            </a:r>
            <a:r>
              <a:rPr lang="en-US" sz="1400" b="0">
                <a:solidFill>
                  <a:srgbClr val="000000"/>
                </a:solidFill>
                <a:effectLst/>
                <a:latin typeface="Courier New" panose="02070309020205020404" pitchFamily="49" charset="0"/>
              </a:rPr>
              <a:t> </a:t>
            </a:r>
            <a:r>
              <a:rPr lang="en-US" sz="1400" b="0" err="1">
                <a:solidFill>
                  <a:srgbClr val="000000"/>
                </a:solidFill>
                <a:effectLst/>
                <a:latin typeface="Courier New" panose="02070309020205020404" pitchFamily="49" charset="0"/>
              </a:rPr>
              <a:t>matplotlib.pyplot</a:t>
            </a:r>
            <a:r>
              <a:rPr lang="en-US" sz="1400" b="0">
                <a:solidFill>
                  <a:srgbClr val="000000"/>
                </a:solidFill>
                <a:effectLst/>
                <a:latin typeface="Courier New" panose="02070309020205020404" pitchFamily="49" charset="0"/>
              </a:rPr>
              <a:t> </a:t>
            </a:r>
            <a:r>
              <a:rPr lang="en-US" sz="1400" b="0">
                <a:solidFill>
                  <a:srgbClr val="AF00DB"/>
                </a:solidFill>
                <a:effectLst/>
                <a:latin typeface="Courier New" panose="02070309020205020404" pitchFamily="49" charset="0"/>
              </a:rPr>
              <a:t>as</a:t>
            </a:r>
            <a:r>
              <a:rPr lang="en-US" sz="1400" b="0">
                <a:solidFill>
                  <a:srgbClr val="000000"/>
                </a:solidFill>
                <a:effectLst/>
                <a:latin typeface="Courier New" panose="02070309020205020404" pitchFamily="49" charset="0"/>
              </a:rPr>
              <a:t> </a:t>
            </a:r>
            <a:r>
              <a:rPr lang="en-US" sz="1400" b="0" err="1">
                <a:solidFill>
                  <a:srgbClr val="000000"/>
                </a:solidFill>
                <a:effectLst/>
                <a:latin typeface="Courier New" panose="02070309020205020404" pitchFamily="49" charset="0"/>
              </a:rPr>
              <a:t>plt</a:t>
            </a:r>
            <a:endParaRPr lang="en-US" sz="1400" b="0">
              <a:solidFill>
                <a:srgbClr val="000000"/>
              </a:solidFill>
              <a:effectLst/>
              <a:latin typeface="Courier New" panose="02070309020205020404" pitchFamily="49" charset="0"/>
            </a:endParaRPr>
          </a:p>
          <a:p>
            <a:pPr>
              <a:lnSpc>
                <a:spcPts val="1425"/>
              </a:lnSpc>
            </a:pPr>
            <a:r>
              <a:rPr lang="en-US" sz="1400" b="0">
                <a:solidFill>
                  <a:srgbClr val="AF00DB"/>
                </a:solidFill>
                <a:effectLst/>
                <a:latin typeface="Courier New" panose="02070309020205020404" pitchFamily="49" charset="0"/>
              </a:rPr>
              <a:t>import</a:t>
            </a:r>
            <a:r>
              <a:rPr lang="en-US" sz="1400" b="0">
                <a:solidFill>
                  <a:srgbClr val="000000"/>
                </a:solidFill>
                <a:effectLst/>
                <a:latin typeface="Courier New" panose="02070309020205020404" pitchFamily="49" charset="0"/>
              </a:rPr>
              <a:t> seaborn </a:t>
            </a:r>
            <a:r>
              <a:rPr lang="en-US" sz="1400" b="0">
                <a:solidFill>
                  <a:srgbClr val="AF00DB"/>
                </a:solidFill>
                <a:effectLst/>
                <a:latin typeface="Courier New" panose="02070309020205020404" pitchFamily="49" charset="0"/>
              </a:rPr>
              <a:t>as</a:t>
            </a:r>
            <a:r>
              <a:rPr lang="en-US" sz="1400" b="0">
                <a:solidFill>
                  <a:srgbClr val="000000"/>
                </a:solidFill>
                <a:effectLst/>
                <a:latin typeface="Courier New" panose="02070309020205020404" pitchFamily="49" charset="0"/>
              </a:rPr>
              <a:t> </a:t>
            </a:r>
            <a:r>
              <a:rPr lang="en-US" sz="1400" b="0" err="1">
                <a:solidFill>
                  <a:srgbClr val="000000"/>
                </a:solidFill>
                <a:effectLst/>
                <a:latin typeface="Courier New" panose="02070309020205020404" pitchFamily="49" charset="0"/>
              </a:rPr>
              <a:t>sns</a:t>
            </a:r>
            <a:endParaRPr lang="en-US" sz="1400" b="0">
              <a:solidFill>
                <a:srgbClr val="000000"/>
              </a:solidFill>
              <a:effectLst/>
              <a:latin typeface="Courier New" panose="02070309020205020404" pitchFamily="49" charset="0"/>
            </a:endParaRPr>
          </a:p>
          <a:p>
            <a:pPr>
              <a:lnSpc>
                <a:spcPts val="1425"/>
              </a:lnSpc>
            </a:pPr>
            <a:br>
              <a:rPr lang="en-US" sz="1400" b="0">
                <a:solidFill>
                  <a:srgbClr val="000000"/>
                </a:solidFill>
                <a:effectLst/>
                <a:latin typeface="Courier New" panose="02070309020205020404" pitchFamily="49" charset="0"/>
              </a:rPr>
            </a:br>
            <a:r>
              <a:rPr lang="en-US" sz="1400" b="0" err="1">
                <a:solidFill>
                  <a:srgbClr val="000000"/>
                </a:solidFill>
                <a:effectLst/>
                <a:latin typeface="Courier New" panose="02070309020205020404" pitchFamily="49" charset="0"/>
              </a:rPr>
              <a:t>df</a:t>
            </a:r>
            <a:r>
              <a:rPr lang="en-US" sz="1400" b="0">
                <a:solidFill>
                  <a:srgbClr val="000000"/>
                </a:solidFill>
                <a:effectLst/>
                <a:latin typeface="Courier New" panose="02070309020205020404" pitchFamily="49" charset="0"/>
              </a:rPr>
              <a:t> = </a:t>
            </a:r>
            <a:r>
              <a:rPr lang="en-US" sz="1400" b="0" err="1">
                <a:solidFill>
                  <a:srgbClr val="000000"/>
                </a:solidFill>
                <a:effectLst/>
                <a:latin typeface="Courier New" panose="02070309020205020404" pitchFamily="49" charset="0"/>
              </a:rPr>
              <a:t>pd.read_excel</a:t>
            </a:r>
            <a:r>
              <a:rPr lang="en-US" sz="1400" b="0">
                <a:solidFill>
                  <a:srgbClr val="000000"/>
                </a:solidFill>
                <a:effectLst/>
                <a:latin typeface="Courier New" panose="02070309020205020404" pitchFamily="49" charset="0"/>
              </a:rPr>
              <a:t>(</a:t>
            </a:r>
            <a:r>
              <a:rPr lang="en-US" sz="1400" b="0">
                <a:solidFill>
                  <a:srgbClr val="A31515"/>
                </a:solidFill>
                <a:effectLst/>
                <a:latin typeface="Courier New" panose="02070309020205020404" pitchFamily="49" charset="0"/>
              </a:rPr>
              <a:t>'car_dataset.xlsx'</a:t>
            </a:r>
            <a:r>
              <a:rPr lang="en-US" sz="1400" b="0">
                <a:solidFill>
                  <a:srgbClr val="000000"/>
                </a:solidFill>
                <a:effectLst/>
                <a:latin typeface="Courier New" panose="02070309020205020404" pitchFamily="49" charset="0"/>
              </a:rPr>
              <a:t>)</a:t>
            </a:r>
          </a:p>
          <a:p>
            <a:pPr>
              <a:lnSpc>
                <a:spcPts val="1425"/>
              </a:lnSpc>
            </a:pPr>
            <a:br>
              <a:rPr lang="en-US" sz="1400" b="0">
                <a:solidFill>
                  <a:srgbClr val="000000"/>
                </a:solidFill>
                <a:effectLst/>
                <a:latin typeface="Courier New" panose="02070309020205020404" pitchFamily="49" charset="0"/>
              </a:rPr>
            </a:br>
            <a:r>
              <a:rPr lang="en-US" sz="1400" b="0">
                <a:solidFill>
                  <a:srgbClr val="795E26"/>
                </a:solidFill>
                <a:effectLst/>
                <a:latin typeface="Courier New" panose="02070309020205020404" pitchFamily="49" charset="0"/>
              </a:rPr>
              <a:t>print</a:t>
            </a:r>
            <a:r>
              <a:rPr lang="en-US" sz="1400" b="0">
                <a:solidFill>
                  <a:srgbClr val="000000"/>
                </a:solidFill>
                <a:effectLst/>
                <a:latin typeface="Courier New" panose="02070309020205020404" pitchFamily="49" charset="0"/>
              </a:rPr>
              <a:t>(</a:t>
            </a:r>
            <a:r>
              <a:rPr lang="en-US" sz="1400" b="0">
                <a:solidFill>
                  <a:srgbClr val="A31515"/>
                </a:solidFill>
                <a:effectLst/>
                <a:latin typeface="Courier New" panose="02070309020205020404" pitchFamily="49" charset="0"/>
              </a:rPr>
              <a:t>"Column names:"</a:t>
            </a:r>
            <a:r>
              <a:rPr lang="en-US" sz="1400" b="0">
                <a:solidFill>
                  <a:srgbClr val="000000"/>
                </a:solidFill>
                <a:effectLst/>
                <a:latin typeface="Courier New" panose="02070309020205020404" pitchFamily="49" charset="0"/>
              </a:rPr>
              <a:t>)</a:t>
            </a:r>
          </a:p>
          <a:p>
            <a:pPr>
              <a:lnSpc>
                <a:spcPts val="1425"/>
              </a:lnSpc>
            </a:pPr>
            <a:r>
              <a:rPr lang="en-US" sz="1400" b="0">
                <a:solidFill>
                  <a:srgbClr val="795E26"/>
                </a:solidFill>
                <a:effectLst/>
                <a:latin typeface="Courier New" panose="02070309020205020404" pitchFamily="49" charset="0"/>
              </a:rPr>
              <a:t>print</a:t>
            </a:r>
            <a:r>
              <a:rPr lang="en-US" sz="1400" b="0">
                <a:solidFill>
                  <a:srgbClr val="000000"/>
                </a:solidFill>
                <a:effectLst/>
                <a:latin typeface="Courier New" panose="02070309020205020404" pitchFamily="49" charset="0"/>
              </a:rPr>
              <a:t>(</a:t>
            </a:r>
            <a:r>
              <a:rPr lang="en-US" sz="1400" b="0" err="1">
                <a:solidFill>
                  <a:srgbClr val="000000"/>
                </a:solidFill>
                <a:effectLst/>
                <a:latin typeface="Courier New" panose="02070309020205020404" pitchFamily="49" charset="0"/>
              </a:rPr>
              <a:t>df.columns</a:t>
            </a:r>
            <a:r>
              <a:rPr lang="en-US" sz="1400" b="0">
                <a:solidFill>
                  <a:srgbClr val="000000"/>
                </a:solidFill>
                <a:effectLst/>
                <a:latin typeface="Courier New" panose="02070309020205020404" pitchFamily="49" charset="0"/>
              </a:rPr>
              <a:t>)</a:t>
            </a:r>
          </a:p>
          <a:p>
            <a:pPr>
              <a:lnSpc>
                <a:spcPts val="1425"/>
              </a:lnSpc>
            </a:pPr>
            <a:r>
              <a:rPr lang="en-US" sz="1400" b="0">
                <a:solidFill>
                  <a:srgbClr val="795E26"/>
                </a:solidFill>
                <a:effectLst/>
                <a:latin typeface="Courier New" panose="02070309020205020404" pitchFamily="49" charset="0"/>
              </a:rPr>
              <a:t>print</a:t>
            </a:r>
            <a:r>
              <a:rPr lang="en-US" sz="1400" b="0">
                <a:solidFill>
                  <a:srgbClr val="000000"/>
                </a:solidFill>
                <a:effectLst/>
                <a:latin typeface="Courier New" panose="02070309020205020404" pitchFamily="49" charset="0"/>
              </a:rPr>
              <a:t>(</a:t>
            </a:r>
            <a:r>
              <a:rPr lang="en-US" sz="1400" b="0">
                <a:solidFill>
                  <a:srgbClr val="A31515"/>
                </a:solidFill>
                <a:effectLst/>
                <a:latin typeface="Courier New" panose="02070309020205020404" pitchFamily="49" charset="0"/>
              </a:rPr>
              <a:t>"\</a:t>
            </a:r>
            <a:r>
              <a:rPr lang="en-US" sz="1400" b="0" err="1">
                <a:solidFill>
                  <a:srgbClr val="A31515"/>
                </a:solidFill>
                <a:effectLst/>
                <a:latin typeface="Courier New" panose="02070309020205020404" pitchFamily="49" charset="0"/>
              </a:rPr>
              <a:t>nFirst</a:t>
            </a:r>
            <a:r>
              <a:rPr lang="en-US" sz="1400" b="0">
                <a:solidFill>
                  <a:srgbClr val="A31515"/>
                </a:solidFill>
                <a:effectLst/>
                <a:latin typeface="Courier New" panose="02070309020205020404" pitchFamily="49" charset="0"/>
              </a:rPr>
              <a:t> few rows of the dataset:"</a:t>
            </a:r>
            <a:r>
              <a:rPr lang="en-US" sz="1400" b="0">
                <a:solidFill>
                  <a:srgbClr val="000000"/>
                </a:solidFill>
                <a:effectLst/>
                <a:latin typeface="Courier New" panose="02070309020205020404" pitchFamily="49" charset="0"/>
              </a:rPr>
              <a:t>)</a:t>
            </a:r>
          </a:p>
          <a:p>
            <a:pPr>
              <a:lnSpc>
                <a:spcPts val="1425"/>
              </a:lnSpc>
            </a:pPr>
            <a:r>
              <a:rPr lang="en-US" sz="1400" b="0">
                <a:solidFill>
                  <a:srgbClr val="795E26"/>
                </a:solidFill>
                <a:effectLst/>
                <a:latin typeface="Courier New" panose="02070309020205020404" pitchFamily="49" charset="0"/>
              </a:rPr>
              <a:t>print</a:t>
            </a:r>
            <a:r>
              <a:rPr lang="en-US" sz="1400" b="0">
                <a:solidFill>
                  <a:srgbClr val="000000"/>
                </a:solidFill>
                <a:effectLst/>
                <a:latin typeface="Courier New" panose="02070309020205020404" pitchFamily="49" charset="0"/>
              </a:rPr>
              <a:t>(</a:t>
            </a:r>
            <a:r>
              <a:rPr lang="en-US" sz="1400" b="0" err="1">
                <a:solidFill>
                  <a:srgbClr val="000000"/>
                </a:solidFill>
                <a:effectLst/>
                <a:latin typeface="Courier New" panose="02070309020205020404" pitchFamily="49" charset="0"/>
              </a:rPr>
              <a:t>df.head</a:t>
            </a:r>
            <a:r>
              <a:rPr lang="en-US" sz="1400" b="0">
                <a:solidFill>
                  <a:srgbClr val="000000"/>
                </a:solidFill>
                <a:effectLst/>
                <a:latin typeface="Courier New" panose="02070309020205020404" pitchFamily="49" charset="0"/>
              </a:rPr>
              <a:t>())</a:t>
            </a:r>
          </a:p>
          <a:p>
            <a:pPr>
              <a:lnSpc>
                <a:spcPts val="1425"/>
              </a:lnSpc>
            </a:pPr>
            <a:br>
              <a:rPr lang="en-US" sz="1400" b="0">
                <a:solidFill>
                  <a:srgbClr val="000000"/>
                </a:solidFill>
                <a:effectLst/>
                <a:latin typeface="Courier New" panose="02070309020205020404" pitchFamily="49" charset="0"/>
              </a:rPr>
            </a:br>
            <a:r>
              <a:rPr lang="en-US" sz="1400" b="0" err="1">
                <a:solidFill>
                  <a:srgbClr val="000000"/>
                </a:solidFill>
                <a:effectLst/>
                <a:latin typeface="Courier New" panose="02070309020205020404" pitchFamily="49" charset="0"/>
              </a:rPr>
              <a:t>df.columns</a:t>
            </a:r>
            <a:r>
              <a:rPr lang="en-US" sz="1400" b="0">
                <a:solidFill>
                  <a:srgbClr val="000000"/>
                </a:solidFill>
                <a:effectLst/>
                <a:latin typeface="Courier New" panose="02070309020205020404" pitchFamily="49" charset="0"/>
              </a:rPr>
              <a:t> = </a:t>
            </a:r>
            <a:r>
              <a:rPr lang="en-US" sz="1400" b="0" err="1">
                <a:solidFill>
                  <a:srgbClr val="000000"/>
                </a:solidFill>
                <a:effectLst/>
                <a:latin typeface="Courier New" panose="02070309020205020404" pitchFamily="49" charset="0"/>
              </a:rPr>
              <a:t>df.columns.</a:t>
            </a:r>
            <a:r>
              <a:rPr lang="en-US" sz="1400" b="0" err="1">
                <a:solidFill>
                  <a:srgbClr val="257693"/>
                </a:solidFill>
                <a:effectLst/>
                <a:latin typeface="Courier New" panose="02070309020205020404" pitchFamily="49" charset="0"/>
              </a:rPr>
              <a:t>str</a:t>
            </a:r>
            <a:r>
              <a:rPr lang="en-US" sz="1400" b="0" err="1">
                <a:solidFill>
                  <a:srgbClr val="000000"/>
                </a:solidFill>
                <a:effectLst/>
                <a:latin typeface="Courier New" panose="02070309020205020404" pitchFamily="49" charset="0"/>
              </a:rPr>
              <a:t>.lower</a:t>
            </a:r>
            <a:r>
              <a:rPr lang="en-US" sz="1400" b="0">
                <a:solidFill>
                  <a:srgbClr val="000000"/>
                </a:solidFill>
                <a:effectLst/>
                <a:latin typeface="Courier New" panose="02070309020205020404" pitchFamily="49" charset="0"/>
              </a:rPr>
              <a:t>().</a:t>
            </a:r>
            <a:r>
              <a:rPr lang="en-US" sz="1400" b="0" err="1">
                <a:solidFill>
                  <a:srgbClr val="257693"/>
                </a:solidFill>
                <a:effectLst/>
                <a:latin typeface="Courier New" panose="02070309020205020404" pitchFamily="49" charset="0"/>
              </a:rPr>
              <a:t>str</a:t>
            </a:r>
            <a:r>
              <a:rPr lang="en-US" sz="1400" b="0" err="1">
                <a:solidFill>
                  <a:srgbClr val="000000"/>
                </a:solidFill>
                <a:effectLst/>
                <a:latin typeface="Courier New" panose="02070309020205020404" pitchFamily="49" charset="0"/>
              </a:rPr>
              <a:t>.replace</a:t>
            </a:r>
            <a:r>
              <a:rPr lang="en-US" sz="1400" b="0">
                <a:solidFill>
                  <a:srgbClr val="000000"/>
                </a:solidFill>
                <a:effectLst/>
                <a:latin typeface="Courier New" panose="02070309020205020404" pitchFamily="49" charset="0"/>
              </a:rPr>
              <a:t>(</a:t>
            </a:r>
            <a:r>
              <a:rPr lang="en-US" sz="1400" b="0">
                <a:solidFill>
                  <a:srgbClr val="A31515"/>
                </a:solidFill>
                <a:effectLst/>
                <a:latin typeface="Courier New" panose="02070309020205020404" pitchFamily="49" charset="0"/>
              </a:rPr>
              <a:t>' '</a:t>
            </a:r>
            <a:r>
              <a:rPr lang="en-US" sz="1400" b="0">
                <a:solidFill>
                  <a:srgbClr val="000000"/>
                </a:solidFill>
                <a:effectLst/>
                <a:latin typeface="Courier New" panose="02070309020205020404" pitchFamily="49" charset="0"/>
              </a:rPr>
              <a:t>, </a:t>
            </a:r>
            <a:r>
              <a:rPr lang="en-US" sz="1400" b="0">
                <a:solidFill>
                  <a:srgbClr val="A31515"/>
                </a:solidFill>
                <a:effectLst/>
                <a:latin typeface="Courier New" panose="02070309020205020404" pitchFamily="49" charset="0"/>
              </a:rPr>
              <a:t>'_'</a:t>
            </a:r>
            <a:r>
              <a:rPr lang="en-US" sz="1400" b="0">
                <a:solidFill>
                  <a:srgbClr val="000000"/>
                </a:solidFill>
                <a:effectLst/>
                <a:latin typeface="Courier New" panose="02070309020205020404" pitchFamily="49" charset="0"/>
              </a:rPr>
              <a:t>) </a:t>
            </a:r>
          </a:p>
          <a:p>
            <a:pPr>
              <a:lnSpc>
                <a:spcPts val="1425"/>
              </a:lnSpc>
            </a:pPr>
            <a:br>
              <a:rPr lang="en-US" sz="1400" b="0">
                <a:solidFill>
                  <a:srgbClr val="000000"/>
                </a:solidFill>
                <a:effectLst/>
                <a:latin typeface="Courier New" panose="02070309020205020404" pitchFamily="49" charset="0"/>
              </a:rPr>
            </a:br>
            <a:r>
              <a:rPr lang="en-US" sz="1400" b="0">
                <a:solidFill>
                  <a:srgbClr val="008000"/>
                </a:solidFill>
                <a:effectLst/>
                <a:latin typeface="Courier New" panose="02070309020205020404" pitchFamily="49" charset="0"/>
              </a:rPr>
              <a:t># Check updated column names</a:t>
            </a:r>
            <a:endParaRPr lang="en-US" sz="1400" b="0">
              <a:solidFill>
                <a:srgbClr val="000000"/>
              </a:solidFill>
              <a:effectLst/>
              <a:latin typeface="Courier New" panose="02070309020205020404" pitchFamily="49" charset="0"/>
            </a:endParaRPr>
          </a:p>
          <a:p>
            <a:pPr>
              <a:lnSpc>
                <a:spcPts val="1425"/>
              </a:lnSpc>
            </a:pPr>
            <a:r>
              <a:rPr lang="en-US" sz="1400" b="0">
                <a:solidFill>
                  <a:srgbClr val="795E26"/>
                </a:solidFill>
                <a:effectLst/>
                <a:latin typeface="Courier New" panose="02070309020205020404" pitchFamily="49" charset="0"/>
              </a:rPr>
              <a:t>print</a:t>
            </a:r>
            <a:r>
              <a:rPr lang="en-US" sz="1400" b="0">
                <a:solidFill>
                  <a:srgbClr val="000000"/>
                </a:solidFill>
                <a:effectLst/>
                <a:latin typeface="Courier New" panose="02070309020205020404" pitchFamily="49" charset="0"/>
              </a:rPr>
              <a:t>(</a:t>
            </a:r>
            <a:r>
              <a:rPr lang="en-US" sz="1400" b="0">
                <a:solidFill>
                  <a:srgbClr val="A31515"/>
                </a:solidFill>
                <a:effectLst/>
                <a:latin typeface="Courier New" panose="02070309020205020404" pitchFamily="49" charset="0"/>
              </a:rPr>
              <a:t>"\</a:t>
            </a:r>
            <a:r>
              <a:rPr lang="en-US" sz="1400" b="0" err="1">
                <a:solidFill>
                  <a:srgbClr val="A31515"/>
                </a:solidFill>
                <a:effectLst/>
                <a:latin typeface="Courier New" panose="02070309020205020404" pitchFamily="49" charset="0"/>
              </a:rPr>
              <a:t>nUpdated</a:t>
            </a:r>
            <a:r>
              <a:rPr lang="en-US" sz="1400" b="0">
                <a:solidFill>
                  <a:srgbClr val="A31515"/>
                </a:solidFill>
                <a:effectLst/>
                <a:latin typeface="Courier New" panose="02070309020205020404" pitchFamily="49" charset="0"/>
              </a:rPr>
              <a:t> column names:"</a:t>
            </a:r>
            <a:r>
              <a:rPr lang="en-US" sz="1400" b="0">
                <a:solidFill>
                  <a:srgbClr val="000000"/>
                </a:solidFill>
                <a:effectLst/>
                <a:latin typeface="Courier New" panose="02070309020205020404" pitchFamily="49" charset="0"/>
              </a:rPr>
              <a:t>)</a:t>
            </a:r>
          </a:p>
          <a:p>
            <a:pPr>
              <a:lnSpc>
                <a:spcPts val="1425"/>
              </a:lnSpc>
            </a:pPr>
            <a:r>
              <a:rPr lang="en-US" sz="1400" b="0">
                <a:solidFill>
                  <a:srgbClr val="795E26"/>
                </a:solidFill>
                <a:effectLst/>
                <a:latin typeface="Courier New" panose="02070309020205020404" pitchFamily="49" charset="0"/>
              </a:rPr>
              <a:t>print</a:t>
            </a:r>
            <a:r>
              <a:rPr lang="en-US" sz="1400" b="0">
                <a:solidFill>
                  <a:srgbClr val="000000"/>
                </a:solidFill>
                <a:effectLst/>
                <a:latin typeface="Courier New" panose="02070309020205020404" pitchFamily="49" charset="0"/>
              </a:rPr>
              <a:t>(</a:t>
            </a:r>
            <a:r>
              <a:rPr lang="en-US" sz="1400" b="0" err="1">
                <a:solidFill>
                  <a:srgbClr val="000000"/>
                </a:solidFill>
                <a:effectLst/>
                <a:latin typeface="Courier New" panose="02070309020205020404" pitchFamily="49" charset="0"/>
              </a:rPr>
              <a:t>df.columns</a:t>
            </a:r>
            <a:r>
              <a:rPr lang="en-US" sz="1400" b="0">
                <a:solidFill>
                  <a:srgbClr val="000000"/>
                </a:solidFill>
                <a:effectLst/>
                <a:latin typeface="Courier New" panose="02070309020205020404" pitchFamily="49" charset="0"/>
              </a:rPr>
              <a:t>)</a:t>
            </a:r>
          </a:p>
          <a:p>
            <a:pPr>
              <a:lnSpc>
                <a:spcPts val="1425"/>
              </a:lnSpc>
            </a:pPr>
            <a:br>
              <a:rPr lang="en-US" sz="1400" b="0">
                <a:solidFill>
                  <a:srgbClr val="000000"/>
                </a:solidFill>
                <a:effectLst/>
                <a:latin typeface="Courier New" panose="02070309020205020404" pitchFamily="49" charset="0"/>
              </a:rPr>
            </a:br>
            <a:r>
              <a:rPr lang="en-US" sz="1400" b="0" err="1">
                <a:solidFill>
                  <a:srgbClr val="000000"/>
                </a:solidFill>
                <a:effectLst/>
                <a:latin typeface="Courier New" panose="02070309020205020404" pitchFamily="49" charset="0"/>
              </a:rPr>
              <a:t>df</a:t>
            </a:r>
            <a:r>
              <a:rPr lang="en-US" sz="1400" b="0">
                <a:solidFill>
                  <a:srgbClr val="000000"/>
                </a:solidFill>
                <a:effectLst/>
                <a:latin typeface="Courier New" panose="02070309020205020404" pitchFamily="49" charset="0"/>
              </a:rPr>
              <a:t> = </a:t>
            </a:r>
            <a:r>
              <a:rPr lang="en-US" sz="1400" b="0" err="1">
                <a:solidFill>
                  <a:srgbClr val="000000"/>
                </a:solidFill>
                <a:effectLst/>
                <a:latin typeface="Courier New" panose="02070309020205020404" pitchFamily="49" charset="0"/>
              </a:rPr>
              <a:t>df.dropna</a:t>
            </a:r>
            <a:r>
              <a:rPr lang="en-US" sz="1400" b="0">
                <a:solidFill>
                  <a:srgbClr val="000000"/>
                </a:solidFill>
                <a:effectLst/>
                <a:latin typeface="Courier New" panose="02070309020205020404" pitchFamily="49" charset="0"/>
              </a:rPr>
              <a:t>(subset=[</a:t>
            </a:r>
            <a:r>
              <a:rPr lang="en-US" sz="1400" b="0">
                <a:solidFill>
                  <a:srgbClr val="A31515"/>
                </a:solidFill>
                <a:effectLst/>
                <a:latin typeface="Courier New" panose="02070309020205020404" pitchFamily="49" charset="0"/>
              </a:rPr>
              <a:t>'</a:t>
            </a:r>
            <a:r>
              <a:rPr lang="en-US" sz="1400" b="0" err="1">
                <a:solidFill>
                  <a:srgbClr val="A31515"/>
                </a:solidFill>
                <a:effectLst/>
                <a:latin typeface="Courier New" panose="02070309020205020404" pitchFamily="49" charset="0"/>
              </a:rPr>
              <a:t>annual_mileage</a:t>
            </a:r>
            <a:r>
              <a:rPr lang="en-US" sz="1400" b="0">
                <a:solidFill>
                  <a:srgbClr val="A31515"/>
                </a:solidFill>
                <a:effectLst/>
                <a:latin typeface="Courier New" panose="02070309020205020404" pitchFamily="49" charset="0"/>
              </a:rPr>
              <a:t>'</a:t>
            </a:r>
            <a:r>
              <a:rPr lang="en-US" sz="1400" b="0">
                <a:solidFill>
                  <a:srgbClr val="000000"/>
                </a:solidFill>
                <a:effectLst/>
                <a:latin typeface="Courier New" panose="02070309020205020404" pitchFamily="49" charset="0"/>
              </a:rPr>
              <a:t>, </a:t>
            </a:r>
            <a:r>
              <a:rPr lang="en-US" sz="1400" b="0">
                <a:solidFill>
                  <a:srgbClr val="A31515"/>
                </a:solidFill>
                <a:effectLst/>
                <a:latin typeface="Courier New" panose="02070309020205020404" pitchFamily="49" charset="0"/>
              </a:rPr>
              <a:t>'</a:t>
            </a:r>
            <a:r>
              <a:rPr lang="en-US" sz="1400" b="0" err="1">
                <a:solidFill>
                  <a:srgbClr val="A31515"/>
                </a:solidFill>
                <a:effectLst/>
                <a:latin typeface="Courier New" panose="02070309020205020404" pitchFamily="49" charset="0"/>
              </a:rPr>
              <a:t>credit_score</a:t>
            </a:r>
            <a:r>
              <a:rPr lang="en-US" sz="1400" b="0">
                <a:solidFill>
                  <a:srgbClr val="A31515"/>
                </a:solidFill>
                <a:effectLst/>
                <a:latin typeface="Courier New" panose="02070309020205020404" pitchFamily="49" charset="0"/>
              </a:rPr>
              <a:t>'</a:t>
            </a:r>
            <a:r>
              <a:rPr lang="en-US" sz="1400" b="0">
                <a:solidFill>
                  <a:srgbClr val="000000"/>
                </a:solidFill>
                <a:effectLst/>
                <a:latin typeface="Courier New" panose="02070309020205020404" pitchFamily="49" charset="0"/>
              </a:rPr>
              <a:t>, </a:t>
            </a:r>
            <a:r>
              <a:rPr lang="en-US" sz="1400" b="0">
                <a:solidFill>
                  <a:srgbClr val="A31515"/>
                </a:solidFill>
                <a:effectLst/>
                <a:latin typeface="Courier New" panose="02070309020205020404" pitchFamily="49" charset="0"/>
              </a:rPr>
              <a:t>'</a:t>
            </a:r>
            <a:r>
              <a:rPr lang="en-US" sz="1400" b="0" err="1">
                <a:solidFill>
                  <a:srgbClr val="A31515"/>
                </a:solidFill>
                <a:effectLst/>
                <a:latin typeface="Courier New" panose="02070309020205020404" pitchFamily="49" charset="0"/>
              </a:rPr>
              <a:t>vehicle_type</a:t>
            </a:r>
            <a:r>
              <a:rPr lang="en-US" sz="1400" b="0">
                <a:solidFill>
                  <a:srgbClr val="A31515"/>
                </a:solidFill>
                <a:effectLst/>
                <a:latin typeface="Courier New" panose="02070309020205020404" pitchFamily="49" charset="0"/>
              </a:rPr>
              <a:t>'</a:t>
            </a:r>
            <a:r>
              <a:rPr lang="en-US" sz="1400" b="0">
                <a:solidFill>
                  <a:srgbClr val="000000"/>
                </a:solidFill>
                <a:effectLst/>
                <a:latin typeface="Courier New" panose="02070309020205020404" pitchFamily="49" charset="0"/>
              </a:rPr>
              <a:t>]) </a:t>
            </a:r>
          </a:p>
          <a:p>
            <a:pPr>
              <a:lnSpc>
                <a:spcPts val="1425"/>
              </a:lnSpc>
            </a:pPr>
            <a:r>
              <a:rPr lang="en-US" sz="1400" b="0" err="1">
                <a:solidFill>
                  <a:srgbClr val="000000"/>
                </a:solidFill>
                <a:effectLst/>
                <a:latin typeface="Courier New" panose="02070309020205020404" pitchFamily="49" charset="0"/>
              </a:rPr>
              <a:t>plt.figure</a:t>
            </a:r>
            <a:r>
              <a:rPr lang="en-US" sz="1400" b="0">
                <a:solidFill>
                  <a:srgbClr val="000000"/>
                </a:solidFill>
                <a:effectLst/>
                <a:latin typeface="Courier New" panose="02070309020205020404" pitchFamily="49" charset="0"/>
              </a:rPr>
              <a:t>(</a:t>
            </a:r>
            <a:r>
              <a:rPr lang="en-US" sz="1400" b="0" err="1">
                <a:solidFill>
                  <a:srgbClr val="000000"/>
                </a:solidFill>
                <a:effectLst/>
                <a:latin typeface="Courier New" panose="02070309020205020404" pitchFamily="49" charset="0"/>
              </a:rPr>
              <a:t>figsize</a:t>
            </a:r>
            <a:r>
              <a:rPr lang="en-US" sz="1400" b="0">
                <a:solidFill>
                  <a:srgbClr val="000000"/>
                </a:solidFill>
                <a:effectLst/>
                <a:latin typeface="Courier New" panose="02070309020205020404" pitchFamily="49" charset="0"/>
              </a:rPr>
              <a:t>=(</a:t>
            </a:r>
            <a:r>
              <a:rPr lang="en-US" sz="1400" b="0">
                <a:solidFill>
                  <a:srgbClr val="116644"/>
                </a:solidFill>
                <a:effectLst/>
                <a:latin typeface="Courier New" panose="02070309020205020404" pitchFamily="49" charset="0"/>
              </a:rPr>
              <a:t>10</a:t>
            </a:r>
            <a:r>
              <a:rPr lang="en-US" sz="1400" b="0">
                <a:solidFill>
                  <a:srgbClr val="000000"/>
                </a:solidFill>
                <a:effectLst/>
                <a:latin typeface="Courier New" panose="02070309020205020404" pitchFamily="49" charset="0"/>
              </a:rPr>
              <a:t>, </a:t>
            </a:r>
            <a:r>
              <a:rPr lang="en-US" sz="1400" b="0">
                <a:solidFill>
                  <a:srgbClr val="116644"/>
                </a:solidFill>
                <a:effectLst/>
                <a:latin typeface="Courier New" panose="02070309020205020404" pitchFamily="49" charset="0"/>
              </a:rPr>
              <a:t>6</a:t>
            </a:r>
            <a:r>
              <a:rPr lang="en-US" sz="1400" b="0">
                <a:solidFill>
                  <a:srgbClr val="000000"/>
                </a:solidFill>
                <a:effectLst/>
                <a:latin typeface="Courier New" panose="02070309020205020404" pitchFamily="49" charset="0"/>
              </a:rPr>
              <a:t>))</a:t>
            </a:r>
          </a:p>
          <a:p>
            <a:pPr>
              <a:lnSpc>
                <a:spcPts val="1425"/>
              </a:lnSpc>
            </a:pPr>
            <a:r>
              <a:rPr lang="en-US" sz="1400" b="0" err="1">
                <a:solidFill>
                  <a:srgbClr val="000000"/>
                </a:solidFill>
                <a:effectLst/>
                <a:latin typeface="Courier New" panose="02070309020205020404" pitchFamily="49" charset="0"/>
              </a:rPr>
              <a:t>sns.scatterplot</a:t>
            </a:r>
            <a:r>
              <a:rPr lang="en-US" sz="1400" b="0">
                <a:solidFill>
                  <a:srgbClr val="000000"/>
                </a:solidFill>
                <a:effectLst/>
                <a:latin typeface="Courier New" panose="02070309020205020404" pitchFamily="49" charset="0"/>
              </a:rPr>
              <a:t>(</a:t>
            </a:r>
          </a:p>
          <a:p>
            <a:pPr>
              <a:lnSpc>
                <a:spcPts val="1425"/>
              </a:lnSpc>
            </a:pPr>
            <a:r>
              <a:rPr lang="en-US" sz="1400" b="0">
                <a:solidFill>
                  <a:srgbClr val="000000"/>
                </a:solidFill>
                <a:effectLst/>
                <a:latin typeface="Courier New" panose="02070309020205020404" pitchFamily="49" charset="0"/>
              </a:rPr>
              <a:t>    data=</a:t>
            </a:r>
            <a:r>
              <a:rPr lang="en-US" sz="1400" b="0" err="1">
                <a:solidFill>
                  <a:srgbClr val="000000"/>
                </a:solidFill>
                <a:effectLst/>
                <a:latin typeface="Courier New" panose="02070309020205020404" pitchFamily="49" charset="0"/>
              </a:rPr>
              <a:t>df</a:t>
            </a:r>
            <a:r>
              <a:rPr lang="en-US" sz="1400" b="0">
                <a:solidFill>
                  <a:srgbClr val="000000"/>
                </a:solidFill>
                <a:effectLst/>
                <a:latin typeface="Courier New" panose="02070309020205020404" pitchFamily="49" charset="0"/>
              </a:rPr>
              <a:t>,</a:t>
            </a:r>
          </a:p>
          <a:p>
            <a:pPr>
              <a:lnSpc>
                <a:spcPts val="1425"/>
              </a:lnSpc>
            </a:pPr>
            <a:r>
              <a:rPr lang="en-US" sz="1400" b="0">
                <a:solidFill>
                  <a:srgbClr val="000000"/>
                </a:solidFill>
                <a:effectLst/>
                <a:latin typeface="Courier New" panose="02070309020205020404" pitchFamily="49" charset="0"/>
              </a:rPr>
              <a:t>    x=</a:t>
            </a:r>
            <a:r>
              <a:rPr lang="en-US" sz="1400" b="0">
                <a:solidFill>
                  <a:srgbClr val="A31515"/>
                </a:solidFill>
                <a:effectLst/>
                <a:latin typeface="Courier New" panose="02070309020205020404" pitchFamily="49" charset="0"/>
              </a:rPr>
              <a:t>'</a:t>
            </a:r>
            <a:r>
              <a:rPr lang="en-US" sz="1400" b="0" err="1">
                <a:solidFill>
                  <a:srgbClr val="A31515"/>
                </a:solidFill>
                <a:effectLst/>
                <a:latin typeface="Courier New" panose="02070309020205020404" pitchFamily="49" charset="0"/>
              </a:rPr>
              <a:t>annual_mileage</a:t>
            </a:r>
            <a:r>
              <a:rPr lang="en-US" sz="1400" b="0">
                <a:solidFill>
                  <a:srgbClr val="A31515"/>
                </a:solidFill>
                <a:effectLst/>
                <a:latin typeface="Courier New" panose="02070309020205020404" pitchFamily="49" charset="0"/>
              </a:rPr>
              <a:t>'</a:t>
            </a:r>
            <a:r>
              <a:rPr lang="en-US" sz="1400" b="0">
                <a:solidFill>
                  <a:srgbClr val="000000"/>
                </a:solidFill>
                <a:effectLst/>
                <a:latin typeface="Courier New" panose="02070309020205020404" pitchFamily="49" charset="0"/>
              </a:rPr>
              <a:t>,  </a:t>
            </a:r>
            <a:r>
              <a:rPr lang="en-US" sz="1400" b="0">
                <a:solidFill>
                  <a:srgbClr val="008000"/>
                </a:solidFill>
                <a:effectLst/>
                <a:latin typeface="Courier New" panose="02070309020205020404" pitchFamily="49" charset="0"/>
              </a:rPr>
              <a:t># Use updated column name</a:t>
            </a:r>
            <a:endParaRPr lang="en-US" sz="1400" b="0">
              <a:solidFill>
                <a:srgbClr val="000000"/>
              </a:solidFill>
              <a:effectLst/>
              <a:latin typeface="Courier New" panose="02070309020205020404" pitchFamily="49" charset="0"/>
            </a:endParaRPr>
          </a:p>
          <a:p>
            <a:pPr>
              <a:lnSpc>
                <a:spcPts val="1425"/>
              </a:lnSpc>
            </a:pPr>
            <a:r>
              <a:rPr lang="en-US" sz="1400" b="0">
                <a:solidFill>
                  <a:srgbClr val="000000"/>
                </a:solidFill>
                <a:effectLst/>
                <a:latin typeface="Courier New" panose="02070309020205020404" pitchFamily="49" charset="0"/>
              </a:rPr>
              <a:t>    y=</a:t>
            </a:r>
            <a:r>
              <a:rPr lang="en-US" sz="1400" b="0">
                <a:solidFill>
                  <a:srgbClr val="A31515"/>
                </a:solidFill>
                <a:effectLst/>
                <a:latin typeface="Courier New" panose="02070309020205020404" pitchFamily="49" charset="0"/>
              </a:rPr>
              <a:t>'</a:t>
            </a:r>
            <a:r>
              <a:rPr lang="en-US" sz="1400" b="0" err="1">
                <a:solidFill>
                  <a:srgbClr val="A31515"/>
                </a:solidFill>
                <a:effectLst/>
                <a:latin typeface="Courier New" panose="02070309020205020404" pitchFamily="49" charset="0"/>
              </a:rPr>
              <a:t>credit_score</a:t>
            </a:r>
            <a:r>
              <a:rPr lang="en-US" sz="1400" b="0">
                <a:solidFill>
                  <a:srgbClr val="A31515"/>
                </a:solidFill>
                <a:effectLst/>
                <a:latin typeface="Courier New" panose="02070309020205020404" pitchFamily="49" charset="0"/>
              </a:rPr>
              <a:t>'</a:t>
            </a:r>
            <a:r>
              <a:rPr lang="en-US" sz="1400" b="0">
                <a:solidFill>
                  <a:srgbClr val="000000"/>
                </a:solidFill>
                <a:effectLst/>
                <a:latin typeface="Courier New" panose="02070309020205020404" pitchFamily="49" charset="0"/>
              </a:rPr>
              <a:t>,  </a:t>
            </a:r>
            <a:r>
              <a:rPr lang="en-US" sz="1400" b="0">
                <a:solidFill>
                  <a:srgbClr val="008000"/>
                </a:solidFill>
                <a:effectLst/>
                <a:latin typeface="Courier New" panose="02070309020205020404" pitchFamily="49" charset="0"/>
              </a:rPr>
              <a:t># Use updated column name</a:t>
            </a:r>
            <a:endParaRPr lang="en-US" sz="1400" b="0">
              <a:solidFill>
                <a:srgbClr val="000000"/>
              </a:solidFill>
              <a:effectLst/>
              <a:latin typeface="Courier New" panose="02070309020205020404" pitchFamily="49" charset="0"/>
            </a:endParaRPr>
          </a:p>
          <a:p>
            <a:pPr>
              <a:lnSpc>
                <a:spcPts val="1425"/>
              </a:lnSpc>
            </a:pPr>
            <a:r>
              <a:rPr lang="en-US" sz="1400" b="0">
                <a:solidFill>
                  <a:srgbClr val="000000"/>
                </a:solidFill>
                <a:effectLst/>
                <a:latin typeface="Courier New" panose="02070309020205020404" pitchFamily="49" charset="0"/>
              </a:rPr>
              <a:t>    hue=</a:t>
            </a:r>
            <a:r>
              <a:rPr lang="en-US" sz="1400" b="0">
                <a:solidFill>
                  <a:srgbClr val="A31515"/>
                </a:solidFill>
                <a:effectLst/>
                <a:latin typeface="Courier New" panose="02070309020205020404" pitchFamily="49" charset="0"/>
              </a:rPr>
              <a:t>'</a:t>
            </a:r>
            <a:r>
              <a:rPr lang="en-US" sz="1400" b="0" err="1">
                <a:solidFill>
                  <a:srgbClr val="A31515"/>
                </a:solidFill>
                <a:effectLst/>
                <a:latin typeface="Courier New" panose="02070309020205020404" pitchFamily="49" charset="0"/>
              </a:rPr>
              <a:t>vehicle_type</a:t>
            </a:r>
            <a:r>
              <a:rPr lang="en-US" sz="1400" b="0">
                <a:solidFill>
                  <a:srgbClr val="A31515"/>
                </a:solidFill>
                <a:effectLst/>
                <a:latin typeface="Courier New" panose="02070309020205020404" pitchFamily="49" charset="0"/>
              </a:rPr>
              <a:t>'</a:t>
            </a:r>
            <a:r>
              <a:rPr lang="en-US" sz="1400" b="0">
                <a:solidFill>
                  <a:srgbClr val="000000"/>
                </a:solidFill>
                <a:effectLst/>
                <a:latin typeface="Courier New" panose="02070309020205020404" pitchFamily="49" charset="0"/>
              </a:rPr>
              <a:t>,  </a:t>
            </a:r>
            <a:r>
              <a:rPr lang="en-US" sz="1400" b="0">
                <a:solidFill>
                  <a:srgbClr val="008000"/>
                </a:solidFill>
                <a:effectLst/>
                <a:latin typeface="Courier New" panose="02070309020205020404" pitchFamily="49" charset="0"/>
              </a:rPr>
              <a:t># Use updated column name</a:t>
            </a:r>
            <a:endParaRPr lang="en-US" sz="1400" b="0">
              <a:solidFill>
                <a:srgbClr val="000000"/>
              </a:solidFill>
              <a:effectLst/>
              <a:latin typeface="Courier New" panose="02070309020205020404" pitchFamily="49" charset="0"/>
            </a:endParaRPr>
          </a:p>
          <a:p>
            <a:pPr>
              <a:lnSpc>
                <a:spcPts val="1425"/>
              </a:lnSpc>
            </a:pPr>
            <a:r>
              <a:rPr lang="en-US" sz="1400" b="0">
                <a:solidFill>
                  <a:srgbClr val="000000"/>
                </a:solidFill>
                <a:effectLst/>
                <a:latin typeface="Courier New" panose="02070309020205020404" pitchFamily="49" charset="0"/>
              </a:rPr>
              <a:t>    palette=</a:t>
            </a:r>
            <a:r>
              <a:rPr lang="en-US" sz="1400" b="0">
                <a:solidFill>
                  <a:srgbClr val="A31515"/>
                </a:solidFill>
                <a:effectLst/>
                <a:latin typeface="Courier New" panose="02070309020205020404" pitchFamily="49" charset="0"/>
              </a:rPr>
              <a:t>'</a:t>
            </a:r>
            <a:r>
              <a:rPr lang="en-US" sz="1400" b="0" err="1">
                <a:solidFill>
                  <a:srgbClr val="A31515"/>
                </a:solidFill>
                <a:effectLst/>
                <a:latin typeface="Courier New" panose="02070309020205020404" pitchFamily="49" charset="0"/>
              </a:rPr>
              <a:t>viridis</a:t>
            </a:r>
            <a:r>
              <a:rPr lang="en-US" sz="1400" b="0">
                <a:solidFill>
                  <a:srgbClr val="A31515"/>
                </a:solidFill>
                <a:effectLst/>
                <a:latin typeface="Courier New" panose="02070309020205020404" pitchFamily="49" charset="0"/>
              </a:rPr>
              <a:t>'</a:t>
            </a:r>
            <a:r>
              <a:rPr lang="en-US" sz="1400" b="0">
                <a:solidFill>
                  <a:srgbClr val="000000"/>
                </a:solidFill>
                <a:effectLst/>
                <a:latin typeface="Courier New" panose="02070309020205020404" pitchFamily="49" charset="0"/>
              </a:rPr>
              <a:t>,</a:t>
            </a:r>
          </a:p>
          <a:p>
            <a:pPr>
              <a:lnSpc>
                <a:spcPts val="1425"/>
              </a:lnSpc>
            </a:pPr>
            <a:r>
              <a:rPr lang="en-US" sz="1400" b="0">
                <a:solidFill>
                  <a:srgbClr val="000000"/>
                </a:solidFill>
                <a:effectLst/>
                <a:latin typeface="Courier New" panose="02070309020205020404" pitchFamily="49" charset="0"/>
              </a:rPr>
              <a:t>    alpha=</a:t>
            </a:r>
            <a:r>
              <a:rPr lang="en-US" sz="1400" b="0">
                <a:solidFill>
                  <a:srgbClr val="116644"/>
                </a:solidFill>
                <a:effectLst/>
                <a:latin typeface="Courier New" panose="02070309020205020404" pitchFamily="49" charset="0"/>
              </a:rPr>
              <a:t>0.7</a:t>
            </a:r>
            <a:r>
              <a:rPr lang="en-US" sz="1400" b="0">
                <a:solidFill>
                  <a:srgbClr val="000000"/>
                </a:solidFill>
                <a:effectLst/>
                <a:latin typeface="Courier New" panose="02070309020205020404" pitchFamily="49" charset="0"/>
              </a:rPr>
              <a:t>  </a:t>
            </a:r>
            <a:r>
              <a:rPr lang="en-US" sz="1400" b="0">
                <a:solidFill>
                  <a:srgbClr val="008000"/>
                </a:solidFill>
                <a:effectLst/>
                <a:latin typeface="Courier New" panose="02070309020205020404" pitchFamily="49" charset="0"/>
              </a:rPr>
              <a:t># Transparency to help with overlapping points</a:t>
            </a:r>
            <a:endParaRPr lang="en-US" sz="1400" b="0">
              <a:solidFill>
                <a:srgbClr val="000000"/>
              </a:solidFill>
              <a:effectLst/>
              <a:latin typeface="Courier New" panose="02070309020205020404" pitchFamily="49" charset="0"/>
            </a:endParaRPr>
          </a:p>
          <a:p>
            <a:pPr>
              <a:lnSpc>
                <a:spcPts val="1425"/>
              </a:lnSpc>
            </a:pPr>
            <a:r>
              <a:rPr lang="en-US" sz="1400" b="0">
                <a:solidFill>
                  <a:srgbClr val="000000"/>
                </a:solidFill>
                <a:effectLst/>
                <a:latin typeface="Courier New" panose="02070309020205020404" pitchFamily="49" charset="0"/>
              </a:rPr>
              <a:t>)</a:t>
            </a:r>
          </a:p>
          <a:p>
            <a:pPr>
              <a:lnSpc>
                <a:spcPts val="1425"/>
              </a:lnSpc>
            </a:pPr>
            <a:r>
              <a:rPr lang="en-US" sz="1400" b="0" err="1">
                <a:solidFill>
                  <a:srgbClr val="000000"/>
                </a:solidFill>
                <a:effectLst/>
                <a:latin typeface="Courier New" panose="02070309020205020404" pitchFamily="49" charset="0"/>
              </a:rPr>
              <a:t>plt.title</a:t>
            </a:r>
            <a:r>
              <a:rPr lang="en-US" sz="1400" b="0">
                <a:solidFill>
                  <a:srgbClr val="000000"/>
                </a:solidFill>
                <a:effectLst/>
                <a:latin typeface="Courier New" panose="02070309020205020404" pitchFamily="49" charset="0"/>
              </a:rPr>
              <a:t>(</a:t>
            </a:r>
            <a:r>
              <a:rPr lang="en-US" sz="1400" b="0">
                <a:solidFill>
                  <a:srgbClr val="A31515"/>
                </a:solidFill>
                <a:effectLst/>
                <a:latin typeface="Courier New" panose="02070309020205020404" pitchFamily="49" charset="0"/>
              </a:rPr>
              <a:t>'Annual Mileage vs Credit Score by Vehicle Type'</a:t>
            </a:r>
            <a:r>
              <a:rPr lang="en-US" sz="1400" b="0">
                <a:solidFill>
                  <a:srgbClr val="000000"/>
                </a:solidFill>
                <a:effectLst/>
                <a:latin typeface="Courier New" panose="02070309020205020404" pitchFamily="49" charset="0"/>
              </a:rPr>
              <a:t>)</a:t>
            </a:r>
          </a:p>
          <a:p>
            <a:pPr>
              <a:lnSpc>
                <a:spcPts val="1425"/>
              </a:lnSpc>
            </a:pPr>
            <a:r>
              <a:rPr lang="en-US" sz="1400" b="0" err="1">
                <a:solidFill>
                  <a:srgbClr val="000000"/>
                </a:solidFill>
                <a:effectLst/>
                <a:latin typeface="Courier New" panose="02070309020205020404" pitchFamily="49" charset="0"/>
              </a:rPr>
              <a:t>plt.xlabel</a:t>
            </a:r>
            <a:r>
              <a:rPr lang="en-US" sz="1400" b="0">
                <a:solidFill>
                  <a:srgbClr val="000000"/>
                </a:solidFill>
                <a:effectLst/>
                <a:latin typeface="Courier New" panose="02070309020205020404" pitchFamily="49" charset="0"/>
              </a:rPr>
              <a:t>(</a:t>
            </a:r>
            <a:r>
              <a:rPr lang="en-US" sz="1400" b="0">
                <a:solidFill>
                  <a:srgbClr val="A31515"/>
                </a:solidFill>
                <a:effectLst/>
                <a:latin typeface="Courier New" panose="02070309020205020404" pitchFamily="49" charset="0"/>
              </a:rPr>
              <a:t>'Annual Mileage'</a:t>
            </a:r>
            <a:r>
              <a:rPr lang="en-US" sz="1400" b="0">
                <a:solidFill>
                  <a:srgbClr val="000000"/>
                </a:solidFill>
                <a:effectLst/>
                <a:latin typeface="Courier New" panose="02070309020205020404" pitchFamily="49" charset="0"/>
              </a:rPr>
              <a:t>)</a:t>
            </a:r>
          </a:p>
          <a:p>
            <a:pPr>
              <a:lnSpc>
                <a:spcPts val="1425"/>
              </a:lnSpc>
            </a:pPr>
            <a:r>
              <a:rPr lang="en-US" sz="1400" b="0" err="1">
                <a:solidFill>
                  <a:srgbClr val="000000"/>
                </a:solidFill>
                <a:effectLst/>
                <a:latin typeface="Courier New" panose="02070309020205020404" pitchFamily="49" charset="0"/>
              </a:rPr>
              <a:t>plt.ylabel</a:t>
            </a:r>
            <a:r>
              <a:rPr lang="en-US" sz="1400" b="0">
                <a:solidFill>
                  <a:srgbClr val="000000"/>
                </a:solidFill>
                <a:effectLst/>
                <a:latin typeface="Courier New" panose="02070309020205020404" pitchFamily="49" charset="0"/>
              </a:rPr>
              <a:t>(</a:t>
            </a:r>
            <a:r>
              <a:rPr lang="en-US" sz="1400" b="0">
                <a:solidFill>
                  <a:srgbClr val="A31515"/>
                </a:solidFill>
                <a:effectLst/>
                <a:latin typeface="Courier New" panose="02070309020205020404" pitchFamily="49" charset="0"/>
              </a:rPr>
              <a:t>'Credit Score'</a:t>
            </a:r>
            <a:r>
              <a:rPr lang="en-US" sz="1400" b="0">
                <a:solidFill>
                  <a:srgbClr val="000000"/>
                </a:solidFill>
                <a:effectLst/>
                <a:latin typeface="Courier New" panose="02070309020205020404" pitchFamily="49" charset="0"/>
              </a:rPr>
              <a:t>)</a:t>
            </a:r>
          </a:p>
          <a:p>
            <a:pPr>
              <a:lnSpc>
                <a:spcPts val="1425"/>
              </a:lnSpc>
            </a:pPr>
            <a:r>
              <a:rPr lang="en-US" sz="1400" b="0" err="1">
                <a:solidFill>
                  <a:srgbClr val="000000"/>
                </a:solidFill>
                <a:effectLst/>
                <a:latin typeface="Courier New" panose="02070309020205020404" pitchFamily="49" charset="0"/>
              </a:rPr>
              <a:t>plt.legend</a:t>
            </a:r>
            <a:r>
              <a:rPr lang="en-US" sz="1400" b="0">
                <a:solidFill>
                  <a:srgbClr val="000000"/>
                </a:solidFill>
                <a:effectLst/>
                <a:latin typeface="Courier New" panose="02070309020205020404" pitchFamily="49" charset="0"/>
              </a:rPr>
              <a:t>(title=</a:t>
            </a:r>
            <a:r>
              <a:rPr lang="en-US" sz="1400" b="0">
                <a:solidFill>
                  <a:srgbClr val="A31515"/>
                </a:solidFill>
                <a:effectLst/>
                <a:latin typeface="Courier New" panose="02070309020205020404" pitchFamily="49" charset="0"/>
              </a:rPr>
              <a:t>'Vehicle Type'</a:t>
            </a:r>
            <a:r>
              <a:rPr lang="en-US" sz="1400" b="0">
                <a:solidFill>
                  <a:srgbClr val="000000"/>
                </a:solidFill>
                <a:effectLst/>
                <a:latin typeface="Courier New" panose="02070309020205020404" pitchFamily="49" charset="0"/>
              </a:rPr>
              <a:t>)</a:t>
            </a:r>
          </a:p>
          <a:p>
            <a:pPr>
              <a:lnSpc>
                <a:spcPts val="1425"/>
              </a:lnSpc>
            </a:pPr>
            <a:r>
              <a:rPr lang="en-US" sz="1400" b="0" err="1">
                <a:solidFill>
                  <a:srgbClr val="000000"/>
                </a:solidFill>
                <a:effectLst/>
                <a:latin typeface="Courier New" panose="02070309020205020404" pitchFamily="49" charset="0"/>
              </a:rPr>
              <a:t>plt.grid</a:t>
            </a:r>
            <a:r>
              <a:rPr lang="en-US" sz="1400" b="0">
                <a:solidFill>
                  <a:srgbClr val="000000"/>
                </a:solidFill>
                <a:effectLst/>
                <a:latin typeface="Courier New" panose="02070309020205020404" pitchFamily="49" charset="0"/>
              </a:rPr>
              <a:t>(</a:t>
            </a:r>
            <a:r>
              <a:rPr lang="en-US" sz="1400" b="0">
                <a:solidFill>
                  <a:srgbClr val="0000FF"/>
                </a:solidFill>
                <a:effectLst/>
                <a:latin typeface="Courier New" panose="02070309020205020404" pitchFamily="49" charset="0"/>
              </a:rPr>
              <a:t>True</a:t>
            </a:r>
            <a:r>
              <a:rPr lang="en-US" sz="1400" b="0">
                <a:solidFill>
                  <a:srgbClr val="000000"/>
                </a:solidFill>
                <a:effectLst/>
                <a:latin typeface="Courier New" panose="02070309020205020404" pitchFamily="49" charset="0"/>
              </a:rPr>
              <a:t>)</a:t>
            </a:r>
          </a:p>
          <a:p>
            <a:pPr>
              <a:lnSpc>
                <a:spcPts val="1425"/>
              </a:lnSpc>
            </a:pPr>
            <a:br>
              <a:rPr lang="en-US" sz="1400" b="0">
                <a:solidFill>
                  <a:srgbClr val="000000"/>
                </a:solidFill>
                <a:effectLst/>
                <a:latin typeface="Courier New" panose="02070309020205020404" pitchFamily="49" charset="0"/>
              </a:rPr>
            </a:br>
            <a:r>
              <a:rPr lang="en-US" sz="1400" b="0">
                <a:solidFill>
                  <a:srgbClr val="008000"/>
                </a:solidFill>
                <a:effectLst/>
                <a:latin typeface="Courier New" panose="02070309020205020404" pitchFamily="49" charset="0"/>
              </a:rPr>
              <a:t># Show the plot</a:t>
            </a:r>
            <a:endParaRPr lang="en-US" sz="1400" b="0">
              <a:solidFill>
                <a:srgbClr val="000000"/>
              </a:solidFill>
              <a:effectLst/>
              <a:latin typeface="Courier New" panose="02070309020205020404" pitchFamily="49" charset="0"/>
            </a:endParaRPr>
          </a:p>
          <a:p>
            <a:pPr>
              <a:lnSpc>
                <a:spcPts val="1425"/>
              </a:lnSpc>
            </a:pPr>
            <a:r>
              <a:rPr lang="en-US" sz="1400" b="0" err="1">
                <a:solidFill>
                  <a:srgbClr val="000000"/>
                </a:solidFill>
                <a:effectLst/>
                <a:latin typeface="Courier New" panose="02070309020205020404" pitchFamily="49" charset="0"/>
              </a:rPr>
              <a:t>plt.show</a:t>
            </a:r>
            <a:r>
              <a:rPr lang="en-US" sz="1400" b="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26890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1CCEE-8670-3D7C-0D0F-2BB93F62E8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E8B4D0-A141-137D-9002-8578DF36019B}"/>
              </a:ext>
            </a:extLst>
          </p:cNvPr>
          <p:cNvSpPr>
            <a:spLocks noGrp="1"/>
          </p:cNvSpPr>
          <p:nvPr>
            <p:ph type="title"/>
          </p:nvPr>
        </p:nvSpPr>
        <p:spPr>
          <a:xfrm>
            <a:off x="2805287" y="167569"/>
            <a:ext cx="7080957" cy="982017"/>
          </a:xfrm>
        </p:spPr>
        <p:txBody>
          <a:bodyPr anchor="ctr">
            <a:normAutofit/>
          </a:bodyPr>
          <a:lstStyle/>
          <a:p>
            <a:r>
              <a:rPr lang="en-GB"/>
              <a:t>SCATTER PLOT WITH PYTHON</a:t>
            </a:r>
            <a:endParaRPr lang="en-US"/>
          </a:p>
        </p:txBody>
      </p:sp>
      <p:sp>
        <p:nvSpPr>
          <p:cNvPr id="9" name="Slide Number Placeholder 8">
            <a:extLst>
              <a:ext uri="{FF2B5EF4-FFF2-40B4-BE49-F238E27FC236}">
                <a16:creationId xmlns:a16="http://schemas.microsoft.com/office/drawing/2014/main" id="{2A593D82-D3F3-373B-65A3-E34662D86D7A}"/>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29</a:t>
            </a:fld>
            <a:endParaRPr lang="en-US"/>
          </a:p>
        </p:txBody>
      </p:sp>
      <p:pic>
        <p:nvPicPr>
          <p:cNvPr id="3074" name="Picture 2">
            <a:extLst>
              <a:ext uri="{FF2B5EF4-FFF2-40B4-BE49-F238E27FC236}">
                <a16:creationId xmlns:a16="http://schemas.microsoft.com/office/drawing/2014/main" id="{05C1C83F-7777-308B-FE7C-CFFF8B60F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957" y="1332293"/>
            <a:ext cx="805815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23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ar with a damaged front end&#10;&#10;Description automatically generated">
            <a:extLst>
              <a:ext uri="{FF2B5EF4-FFF2-40B4-BE49-F238E27FC236}">
                <a16:creationId xmlns:a16="http://schemas.microsoft.com/office/drawing/2014/main" id="{3F921BA1-E493-9B47-18D0-FE65BB37D94F}"/>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saturation sat="150000"/>
                    </a14:imgEffect>
                    <a14:imgEffect>
                      <a14:brightnessContrast bright="-33000" contrast="12000"/>
                    </a14:imgEffect>
                  </a14:imgLayer>
                </a14:imgProps>
              </a:ext>
              <a:ext uri="{837473B0-CC2E-450A-ABE3-18F120FF3D39}">
                <a1611:picAttrSrcUrl xmlns:a1611="http://schemas.microsoft.com/office/drawing/2016/11/main" r:id="rId5"/>
              </a:ext>
            </a:extLst>
          </a:blip>
          <a:srcRect r="8507" b="16965"/>
          <a:stretch/>
        </p:blipFill>
        <p:spPr>
          <a:xfrm>
            <a:off x="-4416" y="-660"/>
            <a:ext cx="12186803" cy="6859451"/>
          </a:xfrm>
          <a:prstGeom prst="rect">
            <a:avLst/>
          </a:prstGeom>
        </p:spPr>
      </p:pic>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914398" y="365125"/>
            <a:ext cx="10439401" cy="1617017"/>
          </a:xfrm>
        </p:spPr>
        <p:txBody>
          <a:bodyPr anchor="ctr">
            <a:normAutofit/>
          </a:bodyPr>
          <a:lstStyle/>
          <a:p>
            <a:r>
              <a:rPr lang="en-US" sz="3200"/>
              <a:t>INTRODUCTION</a:t>
            </a:r>
            <a:endParaRPr lang="en-US"/>
          </a:p>
        </p:txBody>
      </p:sp>
      <p:sp>
        <p:nvSpPr>
          <p:cNvPr id="14" name="Slide Number Placeholder 4">
            <a:extLst>
              <a:ext uri="{FF2B5EF4-FFF2-40B4-BE49-F238E27FC236}">
                <a16:creationId xmlns:a16="http://schemas.microsoft.com/office/drawing/2014/main" id="{17AD0936-A9B8-D267-149F-4CA82C9D17C8}"/>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3</a:t>
            </a:fld>
            <a:endParaRPr lang="en-US"/>
          </a:p>
        </p:txBody>
      </p:sp>
      <p:sp>
        <p:nvSpPr>
          <p:cNvPr id="11" name="TextBox 10">
            <a:extLst>
              <a:ext uri="{FF2B5EF4-FFF2-40B4-BE49-F238E27FC236}">
                <a16:creationId xmlns:a16="http://schemas.microsoft.com/office/drawing/2014/main" id="{86C71DEE-C08D-9AFF-FDFF-649F1EE760B4}"/>
              </a:ext>
            </a:extLst>
          </p:cNvPr>
          <p:cNvSpPr txBox="1"/>
          <p:nvPr/>
        </p:nvSpPr>
        <p:spPr>
          <a:xfrm>
            <a:off x="914138" y="1606223"/>
            <a:ext cx="919968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Changing Landscape</a:t>
            </a:r>
            <a:endParaRPr lang="en-US" sz="2000" dirty="0"/>
          </a:p>
          <a:p>
            <a:pPr>
              <a:buFont typeface="Arial" panose="020B0604020202020204" pitchFamily="34" charset="0"/>
              <a:buChar char="•"/>
            </a:pPr>
            <a:r>
              <a:rPr lang="en-US" sz="2000" dirty="0"/>
              <a:t>The automotive and insurance sectors are evolving quickly, presenting both challenges and opportunities for stakeholders such as policyholders, insurers, policymakers, and researchers.</a:t>
            </a:r>
          </a:p>
          <a:p>
            <a:endParaRPr lang="en-US" sz="2000" dirty="0"/>
          </a:p>
          <a:p>
            <a:r>
              <a:rPr lang="en-US" sz="2000" b="1" dirty="0"/>
              <a:t>Data Complexity</a:t>
            </a:r>
            <a:endParaRPr lang="en-US" sz="2000" dirty="0"/>
          </a:p>
          <a:p>
            <a:pPr>
              <a:buFont typeface="Arial" panose="020B0604020202020204" pitchFamily="34" charset="0"/>
              <a:buChar char="•"/>
            </a:pPr>
            <a:r>
              <a:rPr lang="en-US" sz="2000" dirty="0"/>
              <a:t>Car insurance data is large and varied, often represented in raw numerical forms.</a:t>
            </a:r>
          </a:p>
          <a:p>
            <a:pPr>
              <a:buFont typeface="Arial" panose="020B0604020202020204" pitchFamily="34" charset="0"/>
              <a:buChar char="•"/>
            </a:pPr>
            <a:r>
              <a:rPr lang="en-US" sz="2000" dirty="0"/>
              <a:t>This complexity makes it hard for stakeholders to extract useful insights or make informed decisions.</a:t>
            </a:r>
          </a:p>
          <a:p>
            <a:endParaRPr lang="en-US" sz="2000" dirty="0"/>
          </a:p>
          <a:p>
            <a:r>
              <a:rPr lang="en-US" sz="2000" b="1" dirty="0"/>
              <a:t>Project Objective</a:t>
            </a:r>
            <a:endParaRPr lang="en-US" sz="2000" dirty="0"/>
          </a:p>
          <a:p>
            <a:pPr>
              <a:buFont typeface="Arial" panose="020B0604020202020204" pitchFamily="34" charset="0"/>
              <a:buChar char="•"/>
            </a:pPr>
            <a:r>
              <a:rPr lang="en-US" sz="2000" dirty="0"/>
              <a:t>The aim is to provide actionable insights from car insurance data.</a:t>
            </a:r>
          </a:p>
          <a:p>
            <a:pPr>
              <a:buFont typeface="Arial" panose="020B0604020202020204" pitchFamily="34" charset="0"/>
              <a:buChar char="•"/>
            </a:pPr>
            <a:r>
              <a:rPr lang="en-US" sz="2000" dirty="0"/>
              <a:t>The focus is on analyzing key factors like driver demographics, vehicle details, behavioral patterns, and claim history to help optimize decision-making.</a:t>
            </a:r>
          </a:p>
        </p:txBody>
      </p:sp>
    </p:spTree>
    <p:extLst>
      <p:ext uri="{BB962C8B-B14F-4D97-AF65-F5344CB8AC3E}">
        <p14:creationId xmlns:p14="http://schemas.microsoft.com/office/powerpoint/2010/main" val="56176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8080A-D275-B89E-9E14-C2723A2FB8D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99D826-8E76-7B0B-3254-0EA25572737E}"/>
              </a:ext>
            </a:extLst>
          </p:cNvPr>
          <p:cNvSpPr>
            <a:spLocks noGrp="1"/>
          </p:cNvSpPr>
          <p:nvPr>
            <p:ph type="title"/>
          </p:nvPr>
        </p:nvSpPr>
        <p:spPr>
          <a:xfrm>
            <a:off x="3073398" y="139347"/>
            <a:ext cx="6629402" cy="1038462"/>
          </a:xfrm>
        </p:spPr>
        <p:txBody>
          <a:bodyPr anchor="ctr">
            <a:normAutofit/>
          </a:bodyPr>
          <a:lstStyle/>
          <a:p>
            <a:r>
              <a:rPr lang="en-US"/>
              <a:t>GOALS AND BENEFITS</a:t>
            </a:r>
          </a:p>
        </p:txBody>
      </p:sp>
      <p:sp>
        <p:nvSpPr>
          <p:cNvPr id="9" name="Slide Number Placeholder 8">
            <a:extLst>
              <a:ext uri="{FF2B5EF4-FFF2-40B4-BE49-F238E27FC236}">
                <a16:creationId xmlns:a16="http://schemas.microsoft.com/office/drawing/2014/main" id="{E70D87DE-577C-B90E-C107-EC55E2E16C87}"/>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30</a:t>
            </a:fld>
            <a:endParaRPr lang="en-US"/>
          </a:p>
        </p:txBody>
      </p:sp>
      <p:sp>
        <p:nvSpPr>
          <p:cNvPr id="4" name="TextBox 3">
            <a:extLst>
              <a:ext uri="{FF2B5EF4-FFF2-40B4-BE49-F238E27FC236}">
                <a16:creationId xmlns:a16="http://schemas.microsoft.com/office/drawing/2014/main" id="{AE31A801-EAEA-5A78-5B31-35A122734A09}"/>
              </a:ext>
            </a:extLst>
          </p:cNvPr>
          <p:cNvSpPr txBox="1"/>
          <p:nvPr/>
        </p:nvSpPr>
        <p:spPr>
          <a:xfrm>
            <a:off x="914334" y="1178704"/>
            <a:ext cx="9637493"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Goals</a:t>
            </a:r>
            <a:br>
              <a:rPr lang="en-US" sz="2000" b="1"/>
            </a:br>
            <a:endParaRPr lang="en-US" sz="2000"/>
          </a:p>
          <a:p>
            <a:pPr>
              <a:buFont typeface="Arial" panose="020B0604020202020204" pitchFamily="34" charset="0"/>
              <a:buChar char="•"/>
            </a:pPr>
            <a:r>
              <a:rPr lang="en-US" sz="2000"/>
              <a:t>To provide a concise and transparent assessment of car insurance claim trends and risk factors.</a:t>
            </a:r>
          </a:p>
          <a:p>
            <a:pPr>
              <a:buFont typeface="Arial" panose="020B0604020202020204" pitchFamily="34" charset="0"/>
              <a:buChar char="•"/>
            </a:pPr>
            <a:endParaRPr lang="en-US" sz="2000"/>
          </a:p>
          <a:p>
            <a:r>
              <a:rPr lang="en-US" sz="2000" b="1"/>
              <a:t>Benefits</a:t>
            </a:r>
            <a:br>
              <a:rPr lang="en-US" sz="2000" b="1"/>
            </a:br>
            <a:endParaRPr lang="en-US" sz="2000"/>
          </a:p>
          <a:p>
            <a:pPr>
              <a:buFont typeface="Arial" panose="020B0604020202020204" pitchFamily="34" charset="0"/>
              <a:buChar char="•"/>
            </a:pPr>
            <a:r>
              <a:rPr lang="en-US" sz="2000" b="1"/>
              <a:t>Support Policymakers:</a:t>
            </a:r>
            <a:r>
              <a:rPr lang="en-US" sz="2000"/>
              <a:t> Insights can help policymakers design regulations that promote fairness in premium pricing and combat fraudulent claims effectively.</a:t>
            </a:r>
          </a:p>
          <a:p>
            <a:pPr>
              <a:buFont typeface="Arial" panose="020B0604020202020204" pitchFamily="34" charset="0"/>
              <a:buChar char="•"/>
            </a:pPr>
            <a:endParaRPr lang="en-US" sz="2000"/>
          </a:p>
          <a:p>
            <a:pPr>
              <a:buFont typeface="Arial" panose="020B0604020202020204" pitchFamily="34" charset="0"/>
              <a:buChar char="•"/>
            </a:pPr>
            <a:r>
              <a:rPr lang="en-US" sz="2000" b="1"/>
              <a:t>Aid Insurance Companies:</a:t>
            </a:r>
            <a:r>
              <a:rPr lang="en-US" sz="2000"/>
              <a:t> Companies can use the analysis to identify high-risk groups, optimize claim processing, and improve risk assessment strategies.</a:t>
            </a:r>
          </a:p>
          <a:p>
            <a:pPr>
              <a:buFont typeface="Arial" panose="020B0604020202020204" pitchFamily="34" charset="0"/>
              <a:buChar char="•"/>
            </a:pPr>
            <a:endParaRPr lang="en-US" sz="2000"/>
          </a:p>
          <a:p>
            <a:pPr>
              <a:buFont typeface="Arial" panose="020B0604020202020204" pitchFamily="34" charset="0"/>
              <a:buChar char="•"/>
            </a:pPr>
            <a:r>
              <a:rPr lang="en-US" sz="2000" b="1"/>
              <a:t>Empower Policyholders:</a:t>
            </a:r>
            <a:r>
              <a:rPr lang="en-US" sz="2000"/>
              <a:t> Policyholders can make informed decisions regarding their coverage by understanding the factors influencing claims and premiums.</a:t>
            </a:r>
          </a:p>
        </p:txBody>
      </p:sp>
    </p:spTree>
    <p:extLst>
      <p:ext uri="{BB962C8B-B14F-4D97-AF65-F5344CB8AC3E}">
        <p14:creationId xmlns:p14="http://schemas.microsoft.com/office/powerpoint/2010/main" val="92453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8080A-D275-B89E-9E14-C2723A2FB8D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99D826-8E76-7B0B-3254-0EA25572737E}"/>
              </a:ext>
            </a:extLst>
          </p:cNvPr>
          <p:cNvSpPr>
            <a:spLocks noGrp="1"/>
          </p:cNvSpPr>
          <p:nvPr>
            <p:ph type="title"/>
          </p:nvPr>
        </p:nvSpPr>
        <p:spPr>
          <a:xfrm>
            <a:off x="3856274" y="222854"/>
            <a:ext cx="4468663" cy="1069777"/>
          </a:xfrm>
        </p:spPr>
        <p:txBody>
          <a:bodyPr anchor="ctr">
            <a:normAutofit/>
          </a:bodyPr>
          <a:lstStyle/>
          <a:p>
            <a:r>
              <a:rPr lang="en-US"/>
              <a:t>LIST OF TOOLS</a:t>
            </a:r>
          </a:p>
        </p:txBody>
      </p:sp>
      <p:sp>
        <p:nvSpPr>
          <p:cNvPr id="9" name="Slide Number Placeholder 8">
            <a:extLst>
              <a:ext uri="{FF2B5EF4-FFF2-40B4-BE49-F238E27FC236}">
                <a16:creationId xmlns:a16="http://schemas.microsoft.com/office/drawing/2014/main" id="{E70D87DE-577C-B90E-C107-EC55E2E16C87}"/>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31</a:t>
            </a:fld>
            <a:endParaRPr lang="en-US"/>
          </a:p>
        </p:txBody>
      </p:sp>
      <p:sp>
        <p:nvSpPr>
          <p:cNvPr id="5" name="Title 1">
            <a:extLst>
              <a:ext uri="{FF2B5EF4-FFF2-40B4-BE49-F238E27FC236}">
                <a16:creationId xmlns:a16="http://schemas.microsoft.com/office/drawing/2014/main" id="{7C485C70-C9EE-41C4-8677-25537BB9C647}"/>
              </a:ext>
            </a:extLst>
          </p:cNvPr>
          <p:cNvSpPr txBox="1">
            <a:spLocks/>
          </p:cNvSpPr>
          <p:nvPr/>
        </p:nvSpPr>
        <p:spPr>
          <a:xfrm>
            <a:off x="3415557" y="3008203"/>
            <a:ext cx="3721145" cy="14922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a:t>​</a:t>
            </a:r>
          </a:p>
        </p:txBody>
      </p:sp>
      <p:pic>
        <p:nvPicPr>
          <p:cNvPr id="7" name="Picture 6" descr="A close-up of a logo&#10;&#10;Description automatically generated">
            <a:extLst>
              <a:ext uri="{FF2B5EF4-FFF2-40B4-BE49-F238E27FC236}">
                <a16:creationId xmlns:a16="http://schemas.microsoft.com/office/drawing/2014/main" id="{61500244-CE4A-5826-2375-C8684326D1A2}"/>
              </a:ext>
            </a:extLst>
          </p:cNvPr>
          <p:cNvPicPr>
            <a:picLocks noChangeAspect="1"/>
          </p:cNvPicPr>
          <p:nvPr/>
        </p:nvPicPr>
        <p:blipFill>
          <a:blip r:embed="rId3"/>
          <a:stretch>
            <a:fillRect/>
          </a:stretch>
        </p:blipFill>
        <p:spPr>
          <a:xfrm>
            <a:off x="1830925" y="4597394"/>
            <a:ext cx="1873796" cy="714450"/>
          </a:xfrm>
          <a:prstGeom prst="rect">
            <a:avLst/>
          </a:prstGeom>
        </p:spPr>
      </p:pic>
      <p:pic>
        <p:nvPicPr>
          <p:cNvPr id="10" name="Picture 9" descr="A logo of a company&#10;&#10;Description automatically generated">
            <a:extLst>
              <a:ext uri="{FF2B5EF4-FFF2-40B4-BE49-F238E27FC236}">
                <a16:creationId xmlns:a16="http://schemas.microsoft.com/office/drawing/2014/main" id="{ED380358-B16F-98FE-6A8E-BA37192D7002}"/>
              </a:ext>
            </a:extLst>
          </p:cNvPr>
          <p:cNvPicPr>
            <a:picLocks noChangeAspect="1"/>
          </p:cNvPicPr>
          <p:nvPr/>
        </p:nvPicPr>
        <p:blipFill>
          <a:blip r:embed="rId4"/>
          <a:stretch>
            <a:fillRect/>
          </a:stretch>
        </p:blipFill>
        <p:spPr>
          <a:xfrm>
            <a:off x="5908161" y="1723536"/>
            <a:ext cx="1907371" cy="967793"/>
          </a:xfrm>
          <a:prstGeom prst="rect">
            <a:avLst/>
          </a:prstGeom>
        </p:spPr>
      </p:pic>
      <p:pic>
        <p:nvPicPr>
          <p:cNvPr id="12" name="Picture 11" descr="A yellow and blue snake logo&#10;&#10;Description automatically generated">
            <a:extLst>
              <a:ext uri="{FF2B5EF4-FFF2-40B4-BE49-F238E27FC236}">
                <a16:creationId xmlns:a16="http://schemas.microsoft.com/office/drawing/2014/main" id="{5FE909E9-354B-0619-2C8F-DE222F576967}"/>
              </a:ext>
            </a:extLst>
          </p:cNvPr>
          <p:cNvPicPr>
            <a:picLocks noChangeAspect="1"/>
          </p:cNvPicPr>
          <p:nvPr/>
        </p:nvPicPr>
        <p:blipFill>
          <a:blip r:embed="rId5"/>
          <a:stretch>
            <a:fillRect/>
          </a:stretch>
        </p:blipFill>
        <p:spPr>
          <a:xfrm>
            <a:off x="1958310" y="3080721"/>
            <a:ext cx="913444" cy="903418"/>
          </a:xfrm>
          <a:prstGeom prst="rect">
            <a:avLst/>
          </a:prstGeom>
        </p:spPr>
      </p:pic>
      <p:pic>
        <p:nvPicPr>
          <p:cNvPr id="14" name="Picture 13" descr="A green square with a white x&#10;&#10;Description automatically generated">
            <a:extLst>
              <a:ext uri="{FF2B5EF4-FFF2-40B4-BE49-F238E27FC236}">
                <a16:creationId xmlns:a16="http://schemas.microsoft.com/office/drawing/2014/main" id="{CA64FE89-9249-9DE4-F772-74346FEF12CB}"/>
              </a:ext>
            </a:extLst>
          </p:cNvPr>
          <p:cNvPicPr>
            <a:picLocks noChangeAspect="1"/>
          </p:cNvPicPr>
          <p:nvPr/>
        </p:nvPicPr>
        <p:blipFill>
          <a:blip r:embed="rId6"/>
          <a:stretch>
            <a:fillRect/>
          </a:stretch>
        </p:blipFill>
        <p:spPr>
          <a:xfrm>
            <a:off x="1714372" y="1648975"/>
            <a:ext cx="1110715" cy="956036"/>
          </a:xfrm>
          <a:prstGeom prst="rect">
            <a:avLst/>
          </a:prstGeom>
        </p:spPr>
      </p:pic>
      <p:sp>
        <p:nvSpPr>
          <p:cNvPr id="16" name="TextBox 15">
            <a:extLst>
              <a:ext uri="{FF2B5EF4-FFF2-40B4-BE49-F238E27FC236}">
                <a16:creationId xmlns:a16="http://schemas.microsoft.com/office/drawing/2014/main" id="{6E955648-522F-2F28-93E7-202391C585F6}"/>
              </a:ext>
            </a:extLst>
          </p:cNvPr>
          <p:cNvSpPr txBox="1"/>
          <p:nvPr/>
        </p:nvSpPr>
        <p:spPr>
          <a:xfrm>
            <a:off x="3116947" y="1948676"/>
            <a:ext cx="3083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Microsoft Excel</a:t>
            </a:r>
          </a:p>
        </p:txBody>
      </p:sp>
      <p:sp>
        <p:nvSpPr>
          <p:cNvPr id="18" name="TextBox 17">
            <a:extLst>
              <a:ext uri="{FF2B5EF4-FFF2-40B4-BE49-F238E27FC236}">
                <a16:creationId xmlns:a16="http://schemas.microsoft.com/office/drawing/2014/main" id="{569E1D98-F742-296A-54A5-286D9E33D263}"/>
              </a:ext>
            </a:extLst>
          </p:cNvPr>
          <p:cNvSpPr txBox="1"/>
          <p:nvPr/>
        </p:nvSpPr>
        <p:spPr>
          <a:xfrm>
            <a:off x="3304838" y="3342470"/>
            <a:ext cx="1715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Python</a:t>
            </a:r>
          </a:p>
        </p:txBody>
      </p:sp>
      <p:sp>
        <p:nvSpPr>
          <p:cNvPr id="20" name="TextBox 19">
            <a:extLst>
              <a:ext uri="{FF2B5EF4-FFF2-40B4-BE49-F238E27FC236}">
                <a16:creationId xmlns:a16="http://schemas.microsoft.com/office/drawing/2014/main" id="{96DA4D7B-D0AF-EE70-C1C6-CE53C45A4808}"/>
              </a:ext>
            </a:extLst>
          </p:cNvPr>
          <p:cNvSpPr txBox="1"/>
          <p:nvPr/>
        </p:nvSpPr>
        <p:spPr>
          <a:xfrm>
            <a:off x="4032226" y="4756592"/>
            <a:ext cx="1705229" cy="37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Tableau</a:t>
            </a:r>
          </a:p>
        </p:txBody>
      </p:sp>
      <p:sp>
        <p:nvSpPr>
          <p:cNvPr id="22" name="TextBox 21">
            <a:extLst>
              <a:ext uri="{FF2B5EF4-FFF2-40B4-BE49-F238E27FC236}">
                <a16:creationId xmlns:a16="http://schemas.microsoft.com/office/drawing/2014/main" id="{EE3E9E43-BD49-AEE2-13B1-5810F42186AD}"/>
              </a:ext>
            </a:extLst>
          </p:cNvPr>
          <p:cNvSpPr txBox="1"/>
          <p:nvPr/>
        </p:nvSpPr>
        <p:spPr>
          <a:xfrm>
            <a:off x="8165815" y="1983973"/>
            <a:ext cx="3083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Power BI</a:t>
            </a:r>
          </a:p>
        </p:txBody>
      </p:sp>
      <p:pic>
        <p:nvPicPr>
          <p:cNvPr id="24" name="Picture 2" descr="Datawrapper (@Datawrapper) / X">
            <a:extLst>
              <a:ext uri="{FF2B5EF4-FFF2-40B4-BE49-F238E27FC236}">
                <a16:creationId xmlns:a16="http://schemas.microsoft.com/office/drawing/2014/main" id="{6C59C873-32E9-C149-93AF-BBDC4A0193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7255" y="3080571"/>
            <a:ext cx="862091" cy="8620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FA5F8F9-5C8E-4AD3-BBD2-338851F9C340}"/>
              </a:ext>
            </a:extLst>
          </p:cNvPr>
          <p:cNvPicPr>
            <a:picLocks noChangeAspect="1"/>
          </p:cNvPicPr>
          <p:nvPr/>
        </p:nvPicPr>
        <p:blipFill>
          <a:blip r:embed="rId8"/>
          <a:stretch>
            <a:fillRect/>
          </a:stretch>
        </p:blipFill>
        <p:spPr>
          <a:xfrm>
            <a:off x="6485207" y="4671995"/>
            <a:ext cx="1927394" cy="557319"/>
          </a:xfrm>
          <a:prstGeom prst="rect">
            <a:avLst/>
          </a:prstGeom>
        </p:spPr>
      </p:pic>
      <p:sp>
        <p:nvSpPr>
          <p:cNvPr id="27" name="TextBox 26">
            <a:extLst>
              <a:ext uri="{FF2B5EF4-FFF2-40B4-BE49-F238E27FC236}">
                <a16:creationId xmlns:a16="http://schemas.microsoft.com/office/drawing/2014/main" id="{48AFC919-E173-8B77-226A-0F5CB2FF0B80}"/>
              </a:ext>
            </a:extLst>
          </p:cNvPr>
          <p:cNvSpPr txBox="1"/>
          <p:nvPr/>
        </p:nvSpPr>
        <p:spPr>
          <a:xfrm>
            <a:off x="8165814" y="3330520"/>
            <a:ext cx="3083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Wrapper</a:t>
            </a:r>
          </a:p>
        </p:txBody>
      </p:sp>
      <p:sp>
        <p:nvSpPr>
          <p:cNvPr id="28" name="TextBox 27">
            <a:extLst>
              <a:ext uri="{FF2B5EF4-FFF2-40B4-BE49-F238E27FC236}">
                <a16:creationId xmlns:a16="http://schemas.microsoft.com/office/drawing/2014/main" id="{5E0A9A6D-A405-CF51-A890-10DDD7FCEE22}"/>
              </a:ext>
            </a:extLst>
          </p:cNvPr>
          <p:cNvSpPr txBox="1"/>
          <p:nvPr/>
        </p:nvSpPr>
        <p:spPr>
          <a:xfrm>
            <a:off x="8948691" y="4760575"/>
            <a:ext cx="3083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Raw Graphs</a:t>
            </a:r>
          </a:p>
        </p:txBody>
      </p:sp>
    </p:spTree>
    <p:extLst>
      <p:ext uri="{BB962C8B-B14F-4D97-AF65-F5344CB8AC3E}">
        <p14:creationId xmlns:p14="http://schemas.microsoft.com/office/powerpoint/2010/main" val="3538723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8080A-D275-B89E-9E14-C2723A2FB8D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99D826-8E76-7B0B-3254-0EA25572737E}"/>
              </a:ext>
            </a:extLst>
          </p:cNvPr>
          <p:cNvSpPr>
            <a:spLocks noGrp="1"/>
          </p:cNvSpPr>
          <p:nvPr>
            <p:ph type="title"/>
          </p:nvPr>
        </p:nvSpPr>
        <p:spPr>
          <a:xfrm>
            <a:off x="3073398" y="139347"/>
            <a:ext cx="6629402" cy="1038462"/>
          </a:xfrm>
        </p:spPr>
        <p:txBody>
          <a:bodyPr anchor="ctr">
            <a:normAutofit/>
          </a:bodyPr>
          <a:lstStyle/>
          <a:p>
            <a:r>
              <a:rPr lang="en-US"/>
              <a:t>SUMMARY</a:t>
            </a:r>
          </a:p>
        </p:txBody>
      </p:sp>
      <p:sp>
        <p:nvSpPr>
          <p:cNvPr id="9" name="Slide Number Placeholder 8">
            <a:extLst>
              <a:ext uri="{FF2B5EF4-FFF2-40B4-BE49-F238E27FC236}">
                <a16:creationId xmlns:a16="http://schemas.microsoft.com/office/drawing/2014/main" id="{E70D87DE-577C-B90E-C107-EC55E2E16C87}"/>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A49DFD55-3C28-40EF-9E31-A92D2E4017FF}" type="slidenum">
              <a:rPr lang="en-US" smtClean="0"/>
              <a:pPr>
                <a:spcAft>
                  <a:spcPts val="600"/>
                </a:spcAft>
              </a:pPr>
              <a:t>32</a:t>
            </a:fld>
            <a:endParaRPr lang="en-US"/>
          </a:p>
        </p:txBody>
      </p:sp>
      <p:sp>
        <p:nvSpPr>
          <p:cNvPr id="5" name="Rectangle 2">
            <a:extLst>
              <a:ext uri="{FF2B5EF4-FFF2-40B4-BE49-F238E27FC236}">
                <a16:creationId xmlns:a16="http://schemas.microsoft.com/office/drawing/2014/main" id="{A72B8FAF-288F-D055-56CF-696C8236515C}"/>
              </a:ext>
            </a:extLst>
          </p:cNvPr>
          <p:cNvSpPr txBox="1">
            <a:spLocks noChangeArrowheads="1"/>
          </p:cNvSpPr>
          <p:nvPr/>
        </p:nvSpPr>
        <p:spPr bwMode="auto">
          <a:xfrm>
            <a:off x="353448" y="1352040"/>
            <a:ext cx="1124814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Char char="•"/>
            </a:pPr>
            <a:r>
              <a:rPr lang="en-US" altLang="en-US" sz="2000" b="1">
                <a:latin typeface="Tenorite"/>
              </a:rPr>
              <a:t>Understanding Car Insurance Claims:</a:t>
            </a:r>
            <a:r>
              <a:rPr lang="en-US" altLang="en-US" sz="2000">
                <a:latin typeface="Tenorite"/>
              </a:rPr>
              <a:t> Analyzing car insurance claims data is critical for identifying patterns, assessing risk factors, and providing actionable insights to stakeholders. This project focuses on exploring key parameters such as demographic factors, driving behavior, and vehicle characteristics to evaluate claim likelihood and optimize premium pricing strategies.</a:t>
            </a:r>
          </a:p>
          <a:p>
            <a:pPr marL="0" indent="0" eaLnBrk="0" fontAlgn="base" hangingPunct="0">
              <a:lnSpc>
                <a:spcPct val="100000"/>
              </a:lnSpc>
              <a:spcBef>
                <a:spcPct val="0"/>
              </a:spcBef>
              <a:spcAft>
                <a:spcPct val="0"/>
              </a:spcAft>
              <a:buFontTx/>
              <a:buChar char="•"/>
            </a:pPr>
            <a:r>
              <a:rPr lang="en-US" altLang="en-US" sz="2000" b="1">
                <a:latin typeface="Tenorite"/>
              </a:rPr>
              <a:t>Effective Visualization:</a:t>
            </a:r>
            <a:r>
              <a:rPr lang="en-US" altLang="en-US" sz="2000">
                <a:latin typeface="Tenorite"/>
              </a:rPr>
              <a:t> By presenting the data through interactive and visually engaging dashboards, this project ensures that a broad audience, from policyholders to insurance companies, can access and benefit from these insights. Clear legends, titles, and color coding are used to enhance comprehension and usability.</a:t>
            </a:r>
          </a:p>
          <a:p>
            <a:pPr marL="0" indent="0" eaLnBrk="0" fontAlgn="base" hangingPunct="0">
              <a:lnSpc>
                <a:spcPct val="100000"/>
              </a:lnSpc>
              <a:spcBef>
                <a:spcPct val="0"/>
              </a:spcBef>
              <a:spcAft>
                <a:spcPct val="0"/>
              </a:spcAft>
              <a:buFontTx/>
              <a:buChar char="•"/>
            </a:pPr>
            <a:r>
              <a:rPr lang="en-US" altLang="en-US" sz="2000" b="1">
                <a:latin typeface="Tenorite"/>
              </a:rPr>
              <a:t>Key Outcomes:</a:t>
            </a:r>
            <a:endParaRPr lang="en-US" altLang="en-US" sz="2000">
              <a:latin typeface="Tenorite"/>
            </a:endParaRPr>
          </a:p>
          <a:p>
            <a:pPr marL="0" indent="0" eaLnBrk="0" fontAlgn="base" hangingPunct="0">
              <a:lnSpc>
                <a:spcPct val="100000"/>
              </a:lnSpc>
              <a:spcBef>
                <a:spcPct val="0"/>
              </a:spcBef>
              <a:spcAft>
                <a:spcPct val="0"/>
              </a:spcAft>
              <a:buFontTx/>
              <a:buChar char="•"/>
            </a:pPr>
            <a:r>
              <a:rPr lang="en-US" altLang="en-US" sz="2000">
                <a:latin typeface="Tenorite"/>
              </a:rPr>
              <a:t>Empowering stakeholders, including policymakers, insurers, and customers, to make informed decisions.</a:t>
            </a:r>
          </a:p>
          <a:p>
            <a:pPr marL="0" indent="0" eaLnBrk="0" fontAlgn="base" hangingPunct="0">
              <a:lnSpc>
                <a:spcPct val="100000"/>
              </a:lnSpc>
              <a:spcBef>
                <a:spcPct val="0"/>
              </a:spcBef>
              <a:spcAft>
                <a:spcPct val="0"/>
              </a:spcAft>
              <a:buFontTx/>
              <a:buChar char="•"/>
            </a:pPr>
            <a:r>
              <a:rPr lang="en-US" altLang="en-US" sz="2000">
                <a:latin typeface="Tenorite"/>
              </a:rPr>
              <a:t>Providing insurers with tools to predict claims effectively, detect fraud, and balance affordability with risk management.</a:t>
            </a:r>
          </a:p>
          <a:p>
            <a:pPr marL="0" indent="0" eaLnBrk="0" fontAlgn="base" hangingPunct="0">
              <a:lnSpc>
                <a:spcPct val="100000"/>
              </a:lnSpc>
              <a:spcBef>
                <a:spcPct val="0"/>
              </a:spcBef>
              <a:spcAft>
                <a:spcPct val="0"/>
              </a:spcAft>
              <a:buFontTx/>
              <a:buChar char="•"/>
            </a:pPr>
            <a:r>
              <a:rPr lang="en-US" altLang="en-US" sz="2000">
                <a:latin typeface="Tenorite"/>
              </a:rPr>
              <a:t>Enabling policyholders to better understand the factors affecting their insurance premiums and claims.</a:t>
            </a:r>
          </a:p>
          <a:p>
            <a:pPr marL="0" indent="0" eaLnBrk="0" fontAlgn="base" hangingPunct="0">
              <a:lnSpc>
                <a:spcPct val="100000"/>
              </a:lnSpc>
              <a:spcBef>
                <a:spcPct val="0"/>
              </a:spcBef>
              <a:spcAft>
                <a:spcPct val="0"/>
              </a:spcAft>
              <a:buFontTx/>
              <a:buNone/>
            </a:pPr>
            <a:endParaRPr lang="en-US" altLang="en-US" sz="2000">
              <a:latin typeface="Tenorite"/>
            </a:endParaRPr>
          </a:p>
        </p:txBody>
      </p:sp>
    </p:spTree>
    <p:extLst>
      <p:ext uri="{BB962C8B-B14F-4D97-AF65-F5344CB8AC3E}">
        <p14:creationId xmlns:p14="http://schemas.microsoft.com/office/powerpoint/2010/main" val="863201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914400" y="315533"/>
            <a:ext cx="5181600" cy="2376868"/>
          </a:xfrm>
        </p:spPr>
        <p:txBody>
          <a:bodyPr anchor="b">
            <a:normAutofit/>
          </a:bodyPr>
          <a:lstStyle/>
          <a:p>
            <a:r>
              <a:rPr lang="en-US"/>
              <a:t>Thank you</a:t>
            </a:r>
          </a:p>
        </p:txBody>
      </p:sp>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2323158" y="2844800"/>
            <a:ext cx="2364083" cy="3128963"/>
          </a:xfrm>
          <a:prstGeom prst="rect">
            <a:avLst/>
          </a:prstGeom>
        </p:spPr>
      </p:pic>
      <p:sp>
        <p:nvSpPr>
          <p:cNvPr id="12" name="Slide Number Placeholder 3">
            <a:extLst>
              <a:ext uri="{FF2B5EF4-FFF2-40B4-BE49-F238E27FC236}">
                <a16:creationId xmlns:a16="http://schemas.microsoft.com/office/drawing/2014/main" id="{7887D6C6-F4DC-887E-CB03-E6D1AF8E20F2}"/>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33</a:t>
            </a:fld>
            <a:endParaRPr lang="en-US"/>
          </a:p>
        </p:txBody>
      </p:sp>
    </p:spTree>
    <p:extLst>
      <p:ext uri="{BB962C8B-B14F-4D97-AF65-F5344CB8AC3E}">
        <p14:creationId xmlns:p14="http://schemas.microsoft.com/office/powerpoint/2010/main" val="76993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EFD16-DC09-2ACC-ABC0-105BC55F22A9}"/>
            </a:ext>
          </a:extLst>
        </p:cNvPr>
        <p:cNvGrpSpPr/>
        <p:nvPr/>
      </p:nvGrpSpPr>
      <p:grpSpPr>
        <a:xfrm>
          <a:off x="0" y="0"/>
          <a:ext cx="0" cy="0"/>
          <a:chOff x="0" y="0"/>
          <a:chExt cx="0" cy="0"/>
        </a:xfrm>
      </p:grpSpPr>
      <p:pic>
        <p:nvPicPr>
          <p:cNvPr id="6" name="Picture 5" descr="A clipboard with a car insurance claim on it next to a road&#10;&#10;Description automatically generated">
            <a:extLst>
              <a:ext uri="{FF2B5EF4-FFF2-40B4-BE49-F238E27FC236}">
                <a16:creationId xmlns:a16="http://schemas.microsoft.com/office/drawing/2014/main" id="{A0C9B6CB-8249-27B2-5CF4-74AEE0223224}"/>
              </a:ext>
            </a:extLst>
          </p:cNvPr>
          <p:cNvPicPr>
            <a:picLocks noChangeAspect="1"/>
          </p:cNvPicPr>
          <p:nvPr/>
        </p:nvPicPr>
        <p:blipFill>
          <a:blip r:embed="rId3">
            <a:alphaModFix amt="9000"/>
            <a:extLst>
              <a:ext uri="{BEBA8EAE-BF5A-486C-A8C5-ECC9F3942E4B}">
                <a14:imgProps xmlns:a14="http://schemas.microsoft.com/office/drawing/2010/main">
                  <a14:imgLayer r:embed="rId4">
                    <a14:imgEffect>
                      <a14:saturation sat="119000"/>
                    </a14:imgEffect>
                    <a14:imgEffect>
                      <a14:brightnessContrast bright="-8000" contrast="-10000"/>
                    </a14:imgEffect>
                  </a14:imgLayer>
                </a14:imgProps>
              </a:ext>
              <a:ext uri="{837473B0-CC2E-450A-ABE3-18F120FF3D39}">
                <a1611:picAttrSrcUrl xmlns:a1611="http://schemas.microsoft.com/office/drawing/2016/11/main" r:id="rId5"/>
              </a:ext>
            </a:extLst>
          </a:blip>
          <a:srcRect l="2085" t="5782" r="-22" b="1697"/>
          <a:stretch/>
        </p:blipFill>
        <p:spPr>
          <a:xfrm>
            <a:off x="10440" y="394"/>
            <a:ext cx="12184242" cy="6854234"/>
          </a:xfrm>
          <a:prstGeom prst="rect">
            <a:avLst/>
          </a:prstGeom>
        </p:spPr>
      </p:pic>
      <p:sp>
        <p:nvSpPr>
          <p:cNvPr id="7" name="Title 6">
            <a:extLst>
              <a:ext uri="{FF2B5EF4-FFF2-40B4-BE49-F238E27FC236}">
                <a16:creationId xmlns:a16="http://schemas.microsoft.com/office/drawing/2014/main" id="{690C2591-FDDD-8A9F-0028-DF565063E285}"/>
              </a:ext>
            </a:extLst>
          </p:cNvPr>
          <p:cNvSpPr>
            <a:spLocks noGrp="1"/>
          </p:cNvSpPr>
          <p:nvPr>
            <p:ph type="title"/>
          </p:nvPr>
        </p:nvSpPr>
        <p:spPr>
          <a:xfrm>
            <a:off x="914398" y="365125"/>
            <a:ext cx="10439401" cy="1617017"/>
          </a:xfrm>
        </p:spPr>
        <p:txBody>
          <a:bodyPr anchor="ctr">
            <a:normAutofit/>
          </a:bodyPr>
          <a:lstStyle/>
          <a:p>
            <a:r>
              <a:rPr lang="en-US" sz="3200"/>
              <a:t>Problem STATEMENT</a:t>
            </a:r>
            <a:endParaRPr lang="en-US"/>
          </a:p>
        </p:txBody>
      </p:sp>
      <p:sp>
        <p:nvSpPr>
          <p:cNvPr id="14" name="Slide Number Placeholder 4">
            <a:extLst>
              <a:ext uri="{FF2B5EF4-FFF2-40B4-BE49-F238E27FC236}">
                <a16:creationId xmlns:a16="http://schemas.microsoft.com/office/drawing/2014/main" id="{6FB42B7C-8295-40CE-86B7-A76247F82A91}"/>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4</a:t>
            </a:fld>
            <a:endParaRPr lang="en-US"/>
          </a:p>
        </p:txBody>
      </p:sp>
      <p:sp>
        <p:nvSpPr>
          <p:cNvPr id="11" name="Content Placeholder 2">
            <a:extLst>
              <a:ext uri="{FF2B5EF4-FFF2-40B4-BE49-F238E27FC236}">
                <a16:creationId xmlns:a16="http://schemas.microsoft.com/office/drawing/2014/main" id="{9A22BECC-52AE-8F1C-6EF3-CB606726DBAD}"/>
              </a:ext>
            </a:extLst>
          </p:cNvPr>
          <p:cNvSpPr>
            <a:spLocks noGrp="1"/>
          </p:cNvSpPr>
          <p:nvPr>
            <p:ph sz="quarter" idx="10"/>
          </p:nvPr>
        </p:nvSpPr>
        <p:spPr>
          <a:xfrm>
            <a:off x="914398" y="1565048"/>
            <a:ext cx="9306840" cy="4525223"/>
          </a:xfrm>
        </p:spPr>
        <p:txBody>
          <a:bodyPr vert="horz" lIns="91440" tIns="45720" rIns="91440" bIns="45720" rtlCol="0" anchor="t">
            <a:normAutofit/>
          </a:bodyPr>
          <a:lstStyle/>
          <a:p>
            <a:pPr>
              <a:buFont typeface="Arial" panose="020B0604020202020204" pitchFamily="34" charset="0"/>
              <a:buChar char="•"/>
            </a:pPr>
            <a:endParaRPr lang="en-US" b="0"/>
          </a:p>
          <a:p>
            <a:pPr marL="0" indent="0">
              <a:buNone/>
            </a:pPr>
            <a:r>
              <a:rPr lang="en-US"/>
              <a:t>Challenges in Car Insurance Claims</a:t>
            </a:r>
            <a:endParaRPr lang="en-US" sz="1900"/>
          </a:p>
          <a:p>
            <a:pPr>
              <a:buFont typeface="Arial" panose="020B0604020202020204" pitchFamily="34" charset="0"/>
              <a:buChar char="•"/>
            </a:pPr>
            <a:r>
              <a:rPr lang="en-US" sz="1900" b="0"/>
              <a:t>Car insurance claims have far-reaching consequences for policyholders, insurers, and the industry as a whole.</a:t>
            </a:r>
          </a:p>
          <a:p>
            <a:pPr>
              <a:buFont typeface="Arial" panose="020B0604020202020204" pitchFamily="34" charset="0"/>
              <a:buChar char="•"/>
            </a:pPr>
            <a:r>
              <a:rPr lang="en-US" sz="1900" b="0"/>
              <a:t>Rising claims are driven by multiple factors, including increased vehicle ownership, changing driving patterns, and fraudulent activities.</a:t>
            </a:r>
          </a:p>
          <a:p>
            <a:pPr>
              <a:buFont typeface="Arial" panose="020B0604020202020204" pitchFamily="34" charset="0"/>
              <a:buChar char="•"/>
            </a:pPr>
            <a:r>
              <a:rPr lang="en-US" sz="1900" b="0"/>
              <a:t>Traditional methods struggle to:</a:t>
            </a:r>
          </a:p>
          <a:p>
            <a:pPr marL="742950" lvl="1" indent="-285750">
              <a:buFont typeface="Arial" panose="020B0604020202020204" pitchFamily="34" charset="0"/>
              <a:buChar char="•"/>
            </a:pPr>
            <a:r>
              <a:rPr lang="en-US" sz="1900" b="0"/>
              <a:t>Identify policyholders most likely to file claims.</a:t>
            </a:r>
          </a:p>
          <a:p>
            <a:pPr marL="742950" lvl="1" indent="-285750">
              <a:buFont typeface="Arial" panose="020B0604020202020204" pitchFamily="34" charset="0"/>
              <a:buChar char="•"/>
            </a:pPr>
            <a:r>
              <a:rPr lang="en-US" sz="1900" b="0"/>
              <a:t>Provide accurate premium pricing.</a:t>
            </a:r>
          </a:p>
          <a:p>
            <a:pPr marL="742950" lvl="1" indent="-285750">
              <a:buFont typeface="Arial" panose="020B0604020202020204" pitchFamily="34" charset="0"/>
              <a:buChar char="•"/>
            </a:pPr>
            <a:r>
              <a:rPr lang="en-US" sz="1900" b="0"/>
              <a:t>Detect fraudulent claims efficiently.</a:t>
            </a:r>
          </a:p>
          <a:p>
            <a:pPr lvl="1"/>
            <a:endParaRPr lang="en-US" sz="1900" b="0"/>
          </a:p>
          <a:p>
            <a:endParaRPr lang="en-US" sz="1800" b="0" i="0">
              <a:effectLst/>
              <a:cs typeface="Calibri" panose="020F0502020204030204" pitchFamily="34" charset="0"/>
            </a:endParaRPr>
          </a:p>
        </p:txBody>
      </p:sp>
    </p:spTree>
    <p:extLst>
      <p:ext uri="{BB962C8B-B14F-4D97-AF65-F5344CB8AC3E}">
        <p14:creationId xmlns:p14="http://schemas.microsoft.com/office/powerpoint/2010/main" val="695509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gnifying glass over a insurance document&#10;&#10;Description automatically generated">
            <a:extLst>
              <a:ext uri="{FF2B5EF4-FFF2-40B4-BE49-F238E27FC236}">
                <a16:creationId xmlns:a16="http://schemas.microsoft.com/office/drawing/2014/main" id="{812F358E-A62E-2917-149E-97EE54E43E3C}"/>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aturation sat="88000"/>
                    </a14:imgEffect>
                    <a14:imgEffect>
                      <a14:brightnessContrast bright="-23000" contrast="-35000"/>
                    </a14:imgEffect>
                  </a14:imgLayer>
                </a14:imgProps>
              </a:ext>
              <a:ext uri="{837473B0-CC2E-450A-ABE3-18F120FF3D39}">
                <a1611:picAttrSrcUrl xmlns:a1611="http://schemas.microsoft.com/office/drawing/2016/11/main" r:id="rId5"/>
              </a:ext>
            </a:extLst>
          </a:blip>
          <a:srcRect l="6869" t="4144" r="3227" b="11497"/>
          <a:stretch/>
        </p:blipFill>
        <p:spPr>
          <a:xfrm>
            <a:off x="-39188" y="-2177"/>
            <a:ext cx="12264193" cy="6872644"/>
          </a:xfrm>
          <a:prstGeom prst="rect">
            <a:avLst/>
          </a:prstGeom>
        </p:spPr>
      </p:pic>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872645" y="177235"/>
            <a:ext cx="10439401" cy="1617017"/>
          </a:xfrm>
        </p:spPr>
        <p:txBody>
          <a:bodyPr/>
          <a:lstStyle/>
          <a:p>
            <a:r>
              <a:rPr lang="en-US"/>
              <a:t>OBJECTIVES</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a:p>
        </p:txBody>
      </p:sp>
      <p:sp>
        <p:nvSpPr>
          <p:cNvPr id="18" name="SmartArt Placeholder 3">
            <a:extLst>
              <a:ext uri="{FF2B5EF4-FFF2-40B4-BE49-F238E27FC236}">
                <a16:creationId xmlns:a16="http://schemas.microsoft.com/office/drawing/2014/main" id="{C4F30501-F4E8-D6A2-B53D-DE3CB84EC649}"/>
              </a:ext>
            </a:extLst>
          </p:cNvPr>
          <p:cNvSpPr txBox="1">
            <a:spLocks/>
          </p:cNvSpPr>
          <p:nvPr/>
        </p:nvSpPr>
        <p:spPr>
          <a:xfrm>
            <a:off x="914399" y="1793034"/>
            <a:ext cx="11277601" cy="39676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Key Goals:</a:t>
            </a:r>
            <a:endParaRPr lang="en-US" sz="2000"/>
          </a:p>
          <a:p>
            <a:r>
              <a:rPr lang="en-US" sz="2000"/>
              <a:t>To provide in-depth insights into car insurance claims through data visualization techniques.</a:t>
            </a:r>
          </a:p>
          <a:p>
            <a:r>
              <a:rPr lang="en-US" sz="2000"/>
              <a:t>To identify trend patterns and critical factors influencing claim likelihood, fraudulent claims, and premium pricing.</a:t>
            </a:r>
          </a:p>
          <a:p>
            <a:pPr marL="0" indent="0">
              <a:buNone/>
            </a:pPr>
            <a:r>
              <a:rPr lang="en-US" sz="2000" b="1"/>
              <a:t>Our objectives for findings to represent in visualizations:</a:t>
            </a:r>
            <a:endParaRPr lang="en-US" sz="2000"/>
          </a:p>
          <a:p>
            <a:pPr>
              <a:buFont typeface="+mj-lt"/>
              <a:buAutoNum type="arabicPeriod"/>
            </a:pPr>
            <a:r>
              <a:rPr lang="en-US" sz="2000"/>
              <a:t>How have claim patterns evolved over the past year, and what factors are driving these changes?</a:t>
            </a:r>
          </a:p>
          <a:p>
            <a:pPr>
              <a:buFont typeface="+mj-lt"/>
              <a:buAutoNum type="arabicPeriod"/>
            </a:pPr>
            <a:r>
              <a:rPr lang="en-US" sz="2000"/>
              <a:t>What percentage of policyholders belong to high-risk categories?</a:t>
            </a:r>
          </a:p>
          <a:p>
            <a:pPr>
              <a:buFont typeface="+mj-lt"/>
              <a:buAutoNum type="arabicPeriod"/>
            </a:pPr>
            <a:r>
              <a:rPr lang="en-US" sz="2000"/>
              <a:t>What is the demographic breakdown of claimants, and how does it correlate with risk factors?</a:t>
            </a:r>
          </a:p>
          <a:p>
            <a:pPr>
              <a:buFont typeface="+mj-lt"/>
              <a:buAutoNum type="arabicPeriod"/>
            </a:pPr>
            <a:r>
              <a:rPr lang="en-US" sz="2000"/>
              <a:t>Are there any emerging trends or behaviors that could significantly impact claim rates?</a:t>
            </a:r>
          </a:p>
          <a:p>
            <a:pPr>
              <a:buFont typeface="+mj-lt"/>
              <a:buAutoNum type="arabicPeriod"/>
            </a:pPr>
            <a:r>
              <a:rPr lang="en-US" sz="2000"/>
              <a:t>How do geographic and behavioral factors affect the likelihood of claims?</a:t>
            </a:r>
          </a:p>
          <a:p>
            <a:pPr marL="0" indent="0">
              <a:buFont typeface="Arial" panose="020B0604020202020204" pitchFamily="34" charset="0"/>
              <a:buNone/>
            </a:pPr>
            <a:br>
              <a:rPr lang="en-US" sz="2000"/>
            </a:br>
            <a:r>
              <a:rPr lang="en-US" sz="2000"/>
              <a:t> </a:t>
            </a:r>
            <a:br>
              <a:rPr lang="en-US" sz="2000"/>
            </a:br>
            <a:br>
              <a:rPr lang="en-US" sz="2000"/>
            </a:br>
            <a:br>
              <a:rPr lang="en-US" sz="2000"/>
            </a:br>
            <a:endParaRPr lang="en-US" sz="2000"/>
          </a:p>
        </p:txBody>
      </p:sp>
    </p:spTree>
    <p:extLst>
      <p:ext uri="{BB962C8B-B14F-4D97-AF65-F5344CB8AC3E}">
        <p14:creationId xmlns:p14="http://schemas.microsoft.com/office/powerpoint/2010/main" val="56969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768723" y="382768"/>
            <a:ext cx="4565277" cy="1446780"/>
          </a:xfrm>
        </p:spPr>
        <p:txBody>
          <a:bodyPr anchor="b">
            <a:normAutofit/>
          </a:bodyPr>
          <a:lstStyle/>
          <a:p>
            <a:r>
              <a:rPr lang="en-US"/>
              <a:t>TASKS OUTLINE</a:t>
            </a:r>
          </a:p>
        </p:txBody>
      </p:sp>
      <p:sp>
        <p:nvSpPr>
          <p:cNvPr id="12" name="Slide Number Placeholder 3">
            <a:extLst>
              <a:ext uri="{FF2B5EF4-FFF2-40B4-BE49-F238E27FC236}">
                <a16:creationId xmlns:a16="http://schemas.microsoft.com/office/drawing/2014/main" id="{7887D6C6-F4DC-887E-CB03-E6D1AF8E20F2}"/>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6</a:t>
            </a:fld>
            <a:endParaRPr lang="en-US"/>
          </a:p>
        </p:txBody>
      </p:sp>
      <p:sp>
        <p:nvSpPr>
          <p:cNvPr id="4" name="Content Placeholder 2">
            <a:extLst>
              <a:ext uri="{FF2B5EF4-FFF2-40B4-BE49-F238E27FC236}">
                <a16:creationId xmlns:a16="http://schemas.microsoft.com/office/drawing/2014/main" id="{B8E95636-A414-A54C-B228-D961A1763BEA}"/>
              </a:ext>
            </a:extLst>
          </p:cNvPr>
          <p:cNvSpPr>
            <a:spLocks noGrp="1"/>
          </p:cNvSpPr>
          <p:nvPr>
            <p:ph sz="quarter" idx="10"/>
          </p:nvPr>
        </p:nvSpPr>
        <p:spPr>
          <a:xfrm>
            <a:off x="768723" y="2201544"/>
            <a:ext cx="4946187" cy="3747180"/>
          </a:xfrm>
        </p:spPr>
        <p:txBody>
          <a:bodyPr vert="horz" lIns="91440" tIns="45720" rIns="91440" bIns="45720" rtlCol="0" anchor="t">
            <a:normAutofit/>
          </a:bodyPr>
          <a:lstStyle/>
          <a:p>
            <a:pPr marL="342900" indent="-342900">
              <a:buChar char="•"/>
            </a:pPr>
            <a:r>
              <a:rPr lang="en-US"/>
              <a:t>COMPREHENSIVE DATA COLLECTION AND CLEANING</a:t>
            </a:r>
            <a:br>
              <a:rPr lang="en-US"/>
            </a:br>
            <a:endParaRPr lang="en-US"/>
          </a:p>
          <a:p>
            <a:pPr marL="342900" indent="-342900">
              <a:buFont typeface="Arial"/>
              <a:buChar char="•"/>
            </a:pPr>
            <a:r>
              <a:rPr lang="en-US"/>
              <a:t>Analysis of type of Visualization</a:t>
            </a:r>
            <a:endParaRPr lang="en-US" b="0"/>
          </a:p>
          <a:p>
            <a:pPr marL="342900" indent="-342900">
              <a:buChar char="•"/>
            </a:pPr>
            <a:endParaRPr lang="en-US"/>
          </a:p>
          <a:p>
            <a:pPr marL="342900" indent="-342900">
              <a:buChar char="•"/>
            </a:pPr>
            <a:r>
              <a:rPr lang="en-US"/>
              <a:t>PYTHON INTEGRATION</a:t>
            </a:r>
            <a:br>
              <a:rPr lang="en-US"/>
            </a:br>
            <a:endParaRPr lang="en-US"/>
          </a:p>
        </p:txBody>
      </p:sp>
    </p:spTree>
    <p:extLst>
      <p:ext uri="{BB962C8B-B14F-4D97-AF65-F5344CB8AC3E}">
        <p14:creationId xmlns:p14="http://schemas.microsoft.com/office/powerpoint/2010/main" val="3983531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01AC-AD9F-6C40-03E1-D00A8E947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562A7-1839-A5E7-E300-CA05D6C92AD4}"/>
              </a:ext>
            </a:extLst>
          </p:cNvPr>
          <p:cNvSpPr>
            <a:spLocks noGrp="1"/>
          </p:cNvSpPr>
          <p:nvPr>
            <p:ph type="title"/>
          </p:nvPr>
        </p:nvSpPr>
        <p:spPr>
          <a:xfrm>
            <a:off x="914398" y="365125"/>
            <a:ext cx="10439401" cy="1617017"/>
          </a:xfrm>
        </p:spPr>
        <p:txBody>
          <a:bodyPr/>
          <a:lstStyle/>
          <a:p>
            <a:r>
              <a:rPr lang="en-US"/>
              <a:t>DATA COLLECTION AND PREPROCESSING</a:t>
            </a:r>
          </a:p>
        </p:txBody>
      </p:sp>
      <p:sp>
        <p:nvSpPr>
          <p:cNvPr id="5" name="Slide Number Placeholder 4">
            <a:extLst>
              <a:ext uri="{FF2B5EF4-FFF2-40B4-BE49-F238E27FC236}">
                <a16:creationId xmlns:a16="http://schemas.microsoft.com/office/drawing/2014/main" id="{F8315E7C-93F0-6055-7AFC-CFE0125A3234}"/>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a:p>
        </p:txBody>
      </p:sp>
      <p:sp>
        <p:nvSpPr>
          <p:cNvPr id="15" name="TextBox 14">
            <a:extLst>
              <a:ext uri="{FF2B5EF4-FFF2-40B4-BE49-F238E27FC236}">
                <a16:creationId xmlns:a16="http://schemas.microsoft.com/office/drawing/2014/main" id="{DBAF7F50-0002-24E7-2A51-3475F3E80CBE}"/>
              </a:ext>
            </a:extLst>
          </p:cNvPr>
          <p:cNvSpPr txBox="1"/>
          <p:nvPr/>
        </p:nvSpPr>
        <p:spPr>
          <a:xfrm>
            <a:off x="717859" y="1716484"/>
            <a:ext cx="1072837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1200"/>
              </a:spcAft>
            </a:pPr>
            <a:r>
              <a:rPr lang="en-US" sz="2000" b="1"/>
              <a:t>Data Sources</a:t>
            </a:r>
            <a:endParaRPr lang="en-US" b="1"/>
          </a:p>
          <a:p>
            <a:pPr marL="285750" indent="-285750">
              <a:lnSpc>
                <a:spcPct val="90000"/>
              </a:lnSpc>
              <a:spcAft>
                <a:spcPts val="1200"/>
              </a:spcAft>
              <a:buFont typeface="Arial,Sans-Serif"/>
              <a:buChar char="•"/>
            </a:pPr>
            <a:r>
              <a:rPr lang="en-US" sz="2000"/>
              <a:t>The dataset was collected from Kaggle and verified for accuracy and reliability.</a:t>
            </a:r>
          </a:p>
          <a:p>
            <a:pPr>
              <a:lnSpc>
                <a:spcPct val="90000"/>
              </a:lnSpc>
              <a:spcAft>
                <a:spcPts val="1200"/>
              </a:spcAft>
            </a:pPr>
            <a:r>
              <a:rPr lang="en-US" sz="2000" b="1"/>
              <a:t>Preprocessing Steps</a:t>
            </a:r>
          </a:p>
          <a:p>
            <a:pPr marL="342900" indent="-342900">
              <a:lnSpc>
                <a:spcPct val="90000"/>
              </a:lnSpc>
              <a:spcAft>
                <a:spcPts val="1200"/>
              </a:spcAft>
              <a:buAutoNum type="arabicPeriod"/>
            </a:pPr>
            <a:r>
              <a:rPr lang="en-US" sz="2000"/>
              <a:t>The dataset underwent a comprehensive preprocessing phase to enhance its quality and usability.</a:t>
            </a:r>
          </a:p>
          <a:p>
            <a:pPr marL="342900" indent="-342900">
              <a:lnSpc>
                <a:spcPct val="90000"/>
              </a:lnSpc>
              <a:spcAft>
                <a:spcPts val="1200"/>
              </a:spcAft>
              <a:buAutoNum type="arabicPeriod"/>
            </a:pPr>
            <a:r>
              <a:rPr lang="en-US" sz="2000"/>
              <a:t>Missing data points were identified and addressed using imputation techniques to maintain data integrity.</a:t>
            </a:r>
          </a:p>
          <a:p>
            <a:pPr>
              <a:lnSpc>
                <a:spcPct val="90000"/>
              </a:lnSpc>
              <a:spcAft>
                <a:spcPts val="1200"/>
              </a:spcAft>
            </a:pPr>
            <a:r>
              <a:rPr lang="en-US" sz="2000" b="1"/>
              <a:t>Dataset Information</a:t>
            </a:r>
          </a:p>
          <a:p>
            <a:pPr marL="285750" indent="-285750">
              <a:lnSpc>
                <a:spcPct val="90000"/>
              </a:lnSpc>
              <a:spcAft>
                <a:spcPts val="1200"/>
              </a:spcAft>
              <a:buFont typeface="Arial,Sans-Serif"/>
              <a:buChar char="•"/>
            </a:pPr>
            <a:r>
              <a:rPr lang="en-US" sz="2000"/>
              <a:t>Contains diverse details, including driver demographics, vehicle information, claims history, and behavioral patterns (e.g., violations, accidents).</a:t>
            </a:r>
          </a:p>
          <a:p>
            <a:pPr algn="l"/>
            <a:endParaRPr lang="en-US" sz="2000"/>
          </a:p>
        </p:txBody>
      </p:sp>
    </p:spTree>
    <p:extLst>
      <p:ext uri="{BB962C8B-B14F-4D97-AF65-F5344CB8AC3E}">
        <p14:creationId xmlns:p14="http://schemas.microsoft.com/office/powerpoint/2010/main" val="1857756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01AC-AD9F-6C40-03E1-D00A8E947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562A7-1839-A5E7-E300-CA05D6C92AD4}"/>
              </a:ext>
            </a:extLst>
          </p:cNvPr>
          <p:cNvSpPr>
            <a:spLocks noGrp="1"/>
          </p:cNvSpPr>
          <p:nvPr>
            <p:ph type="title"/>
          </p:nvPr>
        </p:nvSpPr>
        <p:spPr>
          <a:xfrm>
            <a:off x="914398" y="365125"/>
            <a:ext cx="10439401" cy="1617017"/>
          </a:xfrm>
        </p:spPr>
        <p:txBody>
          <a:bodyPr/>
          <a:lstStyle/>
          <a:p>
            <a:r>
              <a:rPr lang="en-US"/>
              <a:t>DATA COLLECTION AND PREPROCESSING</a:t>
            </a:r>
          </a:p>
        </p:txBody>
      </p:sp>
      <p:sp>
        <p:nvSpPr>
          <p:cNvPr id="4" name="Content Placeholder 3">
            <a:extLst>
              <a:ext uri="{FF2B5EF4-FFF2-40B4-BE49-F238E27FC236}">
                <a16:creationId xmlns:a16="http://schemas.microsoft.com/office/drawing/2014/main" id="{A6E3C0EE-DF19-2EAA-1DF2-A2C66A2F316E}"/>
              </a:ext>
            </a:extLst>
          </p:cNvPr>
          <p:cNvSpPr>
            <a:spLocks noGrp="1"/>
          </p:cNvSpPr>
          <p:nvPr>
            <p:ph sz="quarter" idx="11"/>
          </p:nvPr>
        </p:nvSpPr>
        <p:spPr>
          <a:xfrm>
            <a:off x="917571" y="1986805"/>
            <a:ext cx="8494693" cy="3747180"/>
          </a:xfrm>
        </p:spPr>
        <p:txBody>
          <a:bodyPr vert="horz" lIns="91440" tIns="45720" rIns="91440" bIns="45720" rtlCol="0" anchor="t">
            <a:normAutofit/>
          </a:bodyPr>
          <a:lstStyle/>
          <a:p>
            <a:pPr marL="0" indent="0">
              <a:buNone/>
            </a:pPr>
            <a:r>
              <a:rPr lang="en-US" sz="2000" b="1"/>
              <a:t>Cleaning Process:</a:t>
            </a:r>
            <a:endParaRPr lang="en-US" sz="2000"/>
          </a:p>
          <a:p>
            <a:pPr>
              <a:buFont typeface="Arial" panose="020B0604020202020204" pitchFamily="34" charset="0"/>
              <a:buChar char="•"/>
            </a:pPr>
            <a:r>
              <a:rPr lang="en-US" sz="2000"/>
              <a:t>Rigorous cleaning ensured the dataset is free from inconsistencies or errors.</a:t>
            </a:r>
          </a:p>
          <a:p>
            <a:pPr>
              <a:buFont typeface="Arial" panose="020B0604020202020204" pitchFamily="34" charset="0"/>
              <a:buChar char="•"/>
            </a:pPr>
            <a:r>
              <a:rPr lang="en-US" sz="2000"/>
              <a:t>Categorical variables were encoded into numerical formats for analysis.</a:t>
            </a:r>
          </a:p>
          <a:p>
            <a:pPr marL="0" indent="0">
              <a:buNone/>
            </a:pPr>
            <a:r>
              <a:rPr lang="en-US" sz="2000" b="1"/>
              <a:t>Data Storage:</a:t>
            </a:r>
            <a:endParaRPr lang="en-US" sz="2000"/>
          </a:p>
          <a:p>
            <a:pPr>
              <a:buFont typeface="Arial" panose="020B0604020202020204" pitchFamily="34" charset="0"/>
              <a:buChar char="•"/>
            </a:pPr>
            <a:r>
              <a:rPr lang="en-US" sz="2000"/>
              <a:t>The cleaned and processed data was saved in a new CSV file to serve as a reliable dataset for analysis and visualization.</a:t>
            </a:r>
          </a:p>
        </p:txBody>
      </p:sp>
      <p:sp>
        <p:nvSpPr>
          <p:cNvPr id="5" name="Slide Number Placeholder 4">
            <a:extLst>
              <a:ext uri="{FF2B5EF4-FFF2-40B4-BE49-F238E27FC236}">
                <a16:creationId xmlns:a16="http://schemas.microsoft.com/office/drawing/2014/main" id="{F8315E7C-93F0-6055-7AFC-CFE0125A3234}"/>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a:p>
        </p:txBody>
      </p:sp>
    </p:spTree>
    <p:extLst>
      <p:ext uri="{BB962C8B-B14F-4D97-AF65-F5344CB8AC3E}">
        <p14:creationId xmlns:p14="http://schemas.microsoft.com/office/powerpoint/2010/main" val="314804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5AEEF-1633-8290-54A7-A1E2CB52E2A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870F647-3A6C-3FA0-0248-467C839BA2C7}"/>
              </a:ext>
            </a:extLst>
          </p:cNvPr>
          <p:cNvPicPr>
            <a:picLocks noChangeAspect="1"/>
          </p:cNvPicPr>
          <p:nvPr/>
        </p:nvPicPr>
        <p:blipFill>
          <a:blip r:embed="rId3">
            <a:alphaModFix amt="18000"/>
            <a:extLst>
              <a:ext uri="{BEBA8EAE-BF5A-486C-A8C5-ECC9F3942E4B}">
                <a14:imgProps xmlns:a14="http://schemas.microsoft.com/office/drawing/2010/main">
                  <a14:imgLayer r:embed="rId4">
                    <a14:imgEffect>
                      <a14:saturation sat="57000"/>
                    </a14:imgEffect>
                    <a14:imgEffect>
                      <a14:brightnessContrast contrast="32000"/>
                    </a14:imgEffect>
                  </a14:imgLayer>
                </a14:imgProps>
              </a:ext>
            </a:extLst>
          </a:blip>
          <a:srcRect l="-290" t="5050" b="8040"/>
          <a:stretch/>
        </p:blipFill>
        <p:spPr>
          <a:xfrm rot="-10800000" flipV="1">
            <a:off x="22411" y="15239"/>
            <a:ext cx="12202528" cy="6853282"/>
          </a:xfrm>
          <a:prstGeom prst="rect">
            <a:avLst/>
          </a:prstGeom>
        </p:spPr>
      </p:pic>
      <p:sp>
        <p:nvSpPr>
          <p:cNvPr id="2" name="Title 1">
            <a:extLst>
              <a:ext uri="{FF2B5EF4-FFF2-40B4-BE49-F238E27FC236}">
                <a16:creationId xmlns:a16="http://schemas.microsoft.com/office/drawing/2014/main" id="{0228BE07-E775-B56B-F012-9EE3D8098BE6}"/>
              </a:ext>
            </a:extLst>
          </p:cNvPr>
          <p:cNvSpPr>
            <a:spLocks noGrp="1"/>
          </p:cNvSpPr>
          <p:nvPr>
            <p:ph type="ctrTitle"/>
          </p:nvPr>
        </p:nvSpPr>
        <p:spPr>
          <a:xfrm>
            <a:off x="7109975" y="3181744"/>
            <a:ext cx="4902731" cy="1656777"/>
          </a:xfrm>
        </p:spPr>
        <p:txBody>
          <a:bodyPr/>
          <a:lstStyle/>
          <a:p>
            <a:r>
              <a:rPr lang="en-US" sz="3200" b="1" i="0">
                <a:effectLst/>
              </a:rPr>
              <a:t>Data SETS AND </a:t>
            </a:r>
            <a:r>
              <a:rPr lang="en-US" sz="3200" b="1"/>
              <a:t>Visualizations</a:t>
            </a:r>
            <a:endParaRPr lang="en-US" sz="3200" b="1">
              <a:latin typeface="Calibri" panose="020F0502020204030204" pitchFamily="34" charset="0"/>
              <a:ea typeface="Calibri"/>
              <a:cs typeface="Calibri" panose="020F0502020204030204" pitchFamily="34" charset="0"/>
            </a:endParaRPr>
          </a:p>
        </p:txBody>
      </p:sp>
    </p:spTree>
    <p:extLst>
      <p:ext uri="{BB962C8B-B14F-4D97-AF65-F5344CB8AC3E}">
        <p14:creationId xmlns:p14="http://schemas.microsoft.com/office/powerpoint/2010/main" val="285003615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2.xml><?xml version="1.0" encoding="utf-8"?>
<ds:datastoreItem xmlns:ds="http://schemas.openxmlformats.org/officeDocument/2006/customXml" ds:itemID="{268EFD9E-464D-4A64-8503-21EC0260155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7B53FD5-8F3E-4406-8404-9F78B5E6376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45</TotalTime>
  <Words>5772</Words>
  <Application>Microsoft Office PowerPoint</Application>
  <PresentationFormat>Widescreen</PresentationFormat>
  <Paragraphs>385</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Arial,Sans-Serif</vt:lpstr>
      <vt:lpstr>Calibri</vt:lpstr>
      <vt:lpstr>Courier New</vt:lpstr>
      <vt:lpstr>Tenorite</vt:lpstr>
      <vt:lpstr>Custom</vt:lpstr>
      <vt:lpstr>Car Insurance Claim Prediction and Risk Analysis </vt:lpstr>
      <vt:lpstr>AGENDA</vt:lpstr>
      <vt:lpstr>INTRODUCTION</vt:lpstr>
      <vt:lpstr>Problem STATEMENT</vt:lpstr>
      <vt:lpstr>OBJECTIVES</vt:lpstr>
      <vt:lpstr>TASKS OUTLINE</vt:lpstr>
      <vt:lpstr>DATA COLLECTION AND PREPROCESSING</vt:lpstr>
      <vt:lpstr>DATA COLLECTION AND PREPROCESSING</vt:lpstr>
      <vt:lpstr>Data SETS AND Visualizations</vt:lpstr>
      <vt:lpstr>TASKS SOLVED</vt:lpstr>
      <vt:lpstr>DEFINING KEY FEATURES</vt:lpstr>
      <vt:lpstr>DATA SETS  </vt:lpstr>
      <vt:lpstr>Data set</vt:lpstr>
      <vt:lpstr>Data set</vt:lpstr>
      <vt:lpstr>​</vt:lpstr>
      <vt:lpstr>Comparison of Average Credit Score and Speeding Violations by Vehicle Type and Gender</vt:lpstr>
      <vt:lpstr>Geographic Distribution</vt:lpstr>
      <vt:lpstr>Comparison Across Groups </vt:lpstr>
      <vt:lpstr>Demographic Patterns</vt:lpstr>
      <vt:lpstr>Claim Likelihood vs Demographics and Risk Factors</vt:lpstr>
      <vt:lpstr>Claim Likelihood Based on Key Parameters</vt:lpstr>
      <vt:lpstr>Correlation Analysis</vt:lpstr>
      <vt:lpstr>ALTERNATIVE Data Visualizations</vt:lpstr>
      <vt:lpstr>Relationship Between Age, Vehicle Type, Income, and Claim Outcomes</vt:lpstr>
      <vt:lpstr>PowerPoint Presentation</vt:lpstr>
      <vt:lpstr>Corelation based Analysis</vt:lpstr>
      <vt:lpstr>SCATTER PLOT WITH PYTHON</vt:lpstr>
      <vt:lpstr>PowerPoint Presentation</vt:lpstr>
      <vt:lpstr>SCATTER PLOT WITH PYTHON</vt:lpstr>
      <vt:lpstr>GOALS AND BENEFITS</vt:lpstr>
      <vt:lpstr>LIST OF TOOLS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Sai karthik Sikkem</cp:lastModifiedBy>
  <cp:revision>5</cp:revision>
  <dcterms:created xsi:type="dcterms:W3CDTF">2024-11-27T22:01:20Z</dcterms:created>
  <dcterms:modified xsi:type="dcterms:W3CDTF">2024-11-30T02:27:20Z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